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5" r:id="rId3"/>
    <p:sldId id="326" r:id="rId4"/>
    <p:sldId id="327" r:id="rId5"/>
    <p:sldId id="328" r:id="rId6"/>
    <p:sldId id="329" r:id="rId7"/>
    <p:sldId id="330" r:id="rId8"/>
    <p:sldId id="334" r:id="rId9"/>
    <p:sldId id="333" r:id="rId10"/>
    <p:sldId id="342" r:id="rId11"/>
    <p:sldId id="343" r:id="rId12"/>
    <p:sldId id="335" r:id="rId13"/>
    <p:sldId id="336" r:id="rId14"/>
    <p:sldId id="337" r:id="rId15"/>
    <p:sldId id="338" r:id="rId16"/>
    <p:sldId id="350" r:id="rId17"/>
    <p:sldId id="351" r:id="rId18"/>
    <p:sldId id="339" r:id="rId19"/>
    <p:sldId id="352" r:id="rId20"/>
    <p:sldId id="340" r:id="rId21"/>
    <p:sldId id="357" r:id="rId22"/>
    <p:sldId id="341" r:id="rId23"/>
    <p:sldId id="344" r:id="rId24"/>
    <p:sldId id="368" r:id="rId25"/>
    <p:sldId id="345" r:id="rId26"/>
    <p:sldId id="369" r:id="rId27"/>
    <p:sldId id="370" r:id="rId28"/>
    <p:sldId id="371" r:id="rId29"/>
    <p:sldId id="372" r:id="rId30"/>
    <p:sldId id="373" r:id="rId31"/>
    <p:sldId id="374" r:id="rId32"/>
    <p:sldId id="375" r:id="rId33"/>
    <p:sldId id="376" r:id="rId34"/>
    <p:sldId id="377" r:id="rId35"/>
    <p:sldId id="378" r:id="rId36"/>
    <p:sldId id="379" r:id="rId37"/>
    <p:sldId id="346" r:id="rId38"/>
    <p:sldId id="380" r:id="rId39"/>
    <p:sldId id="353" r:id="rId40"/>
    <p:sldId id="354" r:id="rId41"/>
    <p:sldId id="355" r:id="rId42"/>
    <p:sldId id="381" r:id="rId43"/>
    <p:sldId id="382" r:id="rId44"/>
    <p:sldId id="383" r:id="rId45"/>
    <p:sldId id="384" r:id="rId46"/>
    <p:sldId id="385" r:id="rId47"/>
    <p:sldId id="386" r:id="rId48"/>
    <p:sldId id="356" r:id="rId49"/>
    <p:sldId id="387" r:id="rId50"/>
    <p:sldId id="347" r:id="rId51"/>
    <p:sldId id="348" r:id="rId52"/>
    <p:sldId id="349" r:id="rId53"/>
    <p:sldId id="388" r:id="rId54"/>
    <p:sldId id="389" r:id="rId55"/>
    <p:sldId id="390" r:id="rId56"/>
    <p:sldId id="391" r:id="rId57"/>
    <p:sldId id="392" r:id="rId58"/>
    <p:sldId id="393" r:id="rId59"/>
    <p:sldId id="358" r:id="rId60"/>
    <p:sldId id="414" r:id="rId61"/>
    <p:sldId id="359" r:id="rId62"/>
    <p:sldId id="415" r:id="rId63"/>
    <p:sldId id="416" r:id="rId64"/>
    <p:sldId id="417" r:id="rId65"/>
    <p:sldId id="418" r:id="rId66"/>
    <p:sldId id="419" r:id="rId67"/>
    <p:sldId id="420" r:id="rId68"/>
    <p:sldId id="421" r:id="rId69"/>
    <p:sldId id="360" r:id="rId70"/>
    <p:sldId id="422" r:id="rId71"/>
    <p:sldId id="430" r:id="rId72"/>
    <p:sldId id="423" r:id="rId73"/>
    <p:sldId id="429" r:id="rId74"/>
    <p:sldId id="424" r:id="rId75"/>
    <p:sldId id="426" r:id="rId76"/>
    <p:sldId id="427" r:id="rId77"/>
    <p:sldId id="428" r:id="rId78"/>
    <p:sldId id="425" r:id="rId79"/>
    <p:sldId id="431" r:id="rId80"/>
    <p:sldId id="361" r:id="rId81"/>
    <p:sldId id="362" r:id="rId82"/>
    <p:sldId id="363" r:id="rId83"/>
    <p:sldId id="432" r:id="rId84"/>
    <p:sldId id="364" r:id="rId85"/>
    <p:sldId id="365" r:id="rId86"/>
    <p:sldId id="394" r:id="rId87"/>
    <p:sldId id="367" r:id="rId88"/>
    <p:sldId id="366" r:id="rId89"/>
    <p:sldId id="395" r:id="rId90"/>
    <p:sldId id="433" r:id="rId91"/>
    <p:sldId id="396" r:id="rId92"/>
    <p:sldId id="439" r:id="rId93"/>
    <p:sldId id="440" r:id="rId94"/>
    <p:sldId id="441" r:id="rId95"/>
    <p:sldId id="435" r:id="rId96"/>
    <p:sldId id="434" r:id="rId97"/>
    <p:sldId id="436" r:id="rId98"/>
    <p:sldId id="442" r:id="rId99"/>
    <p:sldId id="437" r:id="rId100"/>
    <p:sldId id="443" r:id="rId101"/>
    <p:sldId id="438" r:id="rId102"/>
    <p:sldId id="444" r:id="rId103"/>
    <p:sldId id="445" r:id="rId104"/>
    <p:sldId id="457" r:id="rId105"/>
    <p:sldId id="458" r:id="rId106"/>
    <p:sldId id="459" r:id="rId107"/>
    <p:sldId id="446" r:id="rId108"/>
    <p:sldId id="447" r:id="rId109"/>
    <p:sldId id="448" r:id="rId110"/>
    <p:sldId id="460" r:id="rId111"/>
    <p:sldId id="462" r:id="rId112"/>
    <p:sldId id="463" r:id="rId113"/>
    <p:sldId id="449" r:id="rId114"/>
    <p:sldId id="450" r:id="rId115"/>
    <p:sldId id="451" r:id="rId116"/>
    <p:sldId id="452" r:id="rId117"/>
    <p:sldId id="453" r:id="rId118"/>
    <p:sldId id="454" r:id="rId119"/>
    <p:sldId id="455" r:id="rId120"/>
    <p:sldId id="464" r:id="rId121"/>
    <p:sldId id="465" r:id="rId122"/>
    <p:sldId id="469" r:id="rId123"/>
    <p:sldId id="470" r:id="rId124"/>
    <p:sldId id="456" r:id="rId125"/>
    <p:sldId id="466" r:id="rId126"/>
    <p:sldId id="467" r:id="rId127"/>
    <p:sldId id="473" r:id="rId128"/>
    <p:sldId id="474" r:id="rId129"/>
    <p:sldId id="475" r:id="rId130"/>
    <p:sldId id="476" r:id="rId131"/>
    <p:sldId id="477" r:id="rId132"/>
    <p:sldId id="276" r:id="rId1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80946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930949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55353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960DDD-4718-482C-A6B9-FCC1F2B6A5D8}"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68780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F960DDD-4718-482C-A6B9-FCC1F2B6A5D8}" type="datetimeFigureOut">
              <a:rPr lang="zh-CN" altLang="en-US" smtClean="0"/>
              <a:t>2018/10/14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408731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960DDD-4718-482C-A6B9-FCC1F2B6A5D8}"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21009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F960DDD-4718-482C-A6B9-FCC1F2B6A5D8}" type="datetimeFigureOut">
              <a:rPr lang="zh-CN" altLang="en-US" smtClean="0"/>
              <a:t>2018/10/14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8154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F960DDD-4718-482C-A6B9-FCC1F2B6A5D8}" type="datetimeFigureOut">
              <a:rPr lang="zh-CN" altLang="en-US" smtClean="0"/>
              <a:t>2018/10/14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47150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960DDD-4718-482C-A6B9-FCC1F2B6A5D8}" type="datetimeFigureOut">
              <a:rPr lang="zh-CN" altLang="en-US" smtClean="0"/>
              <a:t>2018/10/14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00438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380771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960DDD-4718-482C-A6B9-FCC1F2B6A5D8}" type="datetimeFigureOut">
              <a:rPr lang="zh-CN" altLang="en-US" smtClean="0"/>
              <a:t>2018/10/14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2167668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60DDD-4718-482C-A6B9-FCC1F2B6A5D8}" type="datetimeFigureOut">
              <a:rPr lang="zh-CN" altLang="en-US" smtClean="0"/>
              <a:t>2018/10/14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492A8-D913-4244-BA1F-BC2BD82DF918}" type="slidenum">
              <a:rPr lang="zh-CN" altLang="en-US" smtClean="0"/>
              <a:t>‹#›</a:t>
            </a:fld>
            <a:endParaRPr lang="zh-CN" altLang="en-US"/>
          </a:p>
        </p:txBody>
      </p:sp>
    </p:spTree>
    <p:extLst>
      <p:ext uri="{BB962C8B-B14F-4D97-AF65-F5344CB8AC3E}">
        <p14:creationId xmlns:p14="http://schemas.microsoft.com/office/powerpoint/2010/main" val="177305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99" y="627595"/>
            <a:ext cx="7071602" cy="5602810"/>
          </a:xfrm>
          <a:prstGeom prst="rect">
            <a:avLst/>
          </a:prstGeom>
        </p:spPr>
      </p:pic>
      <p:sp>
        <p:nvSpPr>
          <p:cNvPr id="2" name="标题 1"/>
          <p:cNvSpPr>
            <a:spLocks noGrp="1"/>
          </p:cNvSpPr>
          <p:nvPr>
            <p:ph type="ctrTitle"/>
          </p:nvPr>
        </p:nvSpPr>
        <p:spPr/>
        <p:txBody>
          <a:bodyPr>
            <a:normAutofit/>
          </a:bodyPr>
          <a:lstStyle/>
          <a:p>
            <a:r>
              <a:rPr lang="en-US" altLang="zh-CN" sz="9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endParaRPr lang="zh-CN" altLang="en-US" sz="9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53683" y="6003985"/>
            <a:ext cx="2122098" cy="646331"/>
          </a:xfrm>
          <a:prstGeom prst="rect">
            <a:avLst/>
          </a:prstGeom>
          <a:noFill/>
        </p:spPr>
        <p:txBody>
          <a:bodyPr wrap="square" rtlCol="0">
            <a:spAutoFit/>
          </a:bodyPr>
          <a:lstStyle/>
          <a:p>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FADEC</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126083" y="6003985"/>
            <a:ext cx="3778370" cy="646331"/>
          </a:xfrm>
          <a:prstGeom prst="rect">
            <a:avLst/>
          </a:prstGeom>
          <a:noFill/>
        </p:spPr>
        <p:txBody>
          <a:bodyPr wrap="square" rtlCol="0">
            <a:spAutoFit/>
          </a:bodyPr>
          <a:lstStyle/>
          <a:p>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2018.10.14</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9780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通道选</a:t>
            </a:r>
            <a:r>
              <a:rPr lang="zh-CN" altLang="en-US" dirty="0" smtClean="0"/>
              <a:t>择</a:t>
            </a:r>
            <a:endParaRPr lang="zh-CN" altLang="en-US" dirty="0"/>
          </a:p>
        </p:txBody>
      </p:sp>
      <p:sp>
        <p:nvSpPr>
          <p:cNvPr id="3" name="内容占位符 2"/>
          <p:cNvSpPr>
            <a:spLocks noGrp="1"/>
          </p:cNvSpPr>
          <p:nvPr>
            <p:ph idx="1"/>
          </p:nvPr>
        </p:nvSpPr>
        <p:spPr/>
        <p:txBody>
          <a:bodyPr/>
          <a:lstStyle/>
          <a:p>
            <a:r>
              <a:rPr lang="zh-CN" altLang="en-US" dirty="0"/>
              <a:t>只有在</a:t>
            </a:r>
            <a:r>
              <a:rPr lang="en-US" altLang="zh-CN" dirty="0"/>
              <a:t>EEC</a:t>
            </a:r>
            <a:r>
              <a:rPr lang="zh-CN" altLang="en-US" dirty="0"/>
              <a:t>获得供电并处于工作状态时才能进行控制通道和备用通道选择。为了确定通道的工作状态并传送维护信息到飞机，</a:t>
            </a:r>
            <a:r>
              <a:rPr lang="en-US" altLang="zh-CN" dirty="0"/>
              <a:t>BITE</a:t>
            </a:r>
            <a:r>
              <a:rPr lang="zh-CN" altLang="en-US" dirty="0"/>
              <a:t>系统探测和隔离故障或故障组合</a:t>
            </a:r>
            <a:r>
              <a:rPr lang="zh-CN" altLang="en-US" dirty="0" smtClean="0"/>
              <a:t>。</a:t>
            </a:r>
            <a:endParaRPr lang="en-US" altLang="zh-CN" dirty="0" smtClean="0"/>
          </a:p>
          <a:p>
            <a:r>
              <a:rPr lang="zh-CN" altLang="en-US" dirty="0" smtClean="0"/>
              <a:t>控</a:t>
            </a:r>
            <a:r>
              <a:rPr lang="zh-CN" altLang="en-US" dirty="0"/>
              <a:t>制通道和备用通道的选择是基于各通道的工作状态，每个通道确定自身的状态水平</a:t>
            </a:r>
            <a:r>
              <a:rPr lang="zh-CN" altLang="en-US" dirty="0" smtClean="0"/>
              <a:t>。</a:t>
            </a:r>
            <a:endParaRPr lang="en-US" altLang="zh-CN" dirty="0" smtClean="0"/>
          </a:p>
          <a:p>
            <a:r>
              <a:rPr lang="zh-CN" altLang="en-US" dirty="0" smtClean="0"/>
              <a:t>处</a:t>
            </a:r>
            <a:r>
              <a:rPr lang="zh-CN" altLang="en-US" dirty="0"/>
              <a:t>于最佳状态的通道被选定为控制通道</a:t>
            </a:r>
            <a:r>
              <a:rPr lang="zh-CN" altLang="en-US" dirty="0" smtClean="0"/>
              <a:t>。</a:t>
            </a:r>
            <a:endParaRPr lang="en-US" altLang="zh-CN" dirty="0" smtClean="0"/>
          </a:p>
          <a:p>
            <a:r>
              <a:rPr lang="zh-CN" altLang="en-US" dirty="0" smtClean="0"/>
              <a:t>当</a:t>
            </a:r>
            <a:r>
              <a:rPr lang="zh-CN" altLang="en-US" dirty="0"/>
              <a:t>两个通道的状态水平相同时，随着每一次发动机启动，两个通道轮流作为控制通道，但通道的转换只适用于上一次发动机运转时，</a:t>
            </a:r>
            <a:r>
              <a:rPr lang="en-US" altLang="zh-CN" dirty="0"/>
              <a:t>N2</a:t>
            </a:r>
            <a:r>
              <a:rPr lang="zh-CN" altLang="en-US" dirty="0"/>
              <a:t>转速必须超过</a:t>
            </a:r>
            <a:r>
              <a:rPr lang="en-US" altLang="zh-CN" dirty="0" smtClean="0"/>
              <a:t>10990RPM</a:t>
            </a:r>
            <a:r>
              <a:rPr lang="zh-CN" altLang="en-US" dirty="0" smtClean="0"/>
              <a:t>（</a:t>
            </a:r>
            <a:r>
              <a:rPr lang="en-US" altLang="zh-CN" dirty="0" smtClean="0"/>
              <a:t>76%N2</a:t>
            </a:r>
            <a:r>
              <a:rPr lang="zh-CN" altLang="en-US" dirty="0" smtClean="0"/>
              <a:t>）。</a:t>
            </a:r>
            <a:endParaRPr lang="zh-CN" altLang="en-US" dirty="0"/>
          </a:p>
        </p:txBody>
      </p:sp>
    </p:spTree>
    <p:extLst>
      <p:ext uri="{BB962C8B-B14F-4D97-AF65-F5344CB8AC3E}">
        <p14:creationId xmlns:p14="http://schemas.microsoft.com/office/powerpoint/2010/main" val="27806641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2497" y="8535"/>
            <a:ext cx="8908987" cy="5839688"/>
          </a:xfrm>
          <a:prstGeom prst="rect">
            <a:avLst/>
          </a:prstGeom>
        </p:spPr>
      </p:pic>
      <p:sp>
        <p:nvSpPr>
          <p:cNvPr id="4" name="文本框 3"/>
          <p:cNvSpPr txBox="1"/>
          <p:nvPr/>
        </p:nvSpPr>
        <p:spPr>
          <a:xfrm>
            <a:off x="5762445" y="5949026"/>
            <a:ext cx="3726611"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射流管</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56507" b="16136"/>
          <a:stretch/>
        </p:blipFill>
        <p:spPr>
          <a:xfrm>
            <a:off x="174470" y="260028"/>
            <a:ext cx="3198172" cy="4441368"/>
          </a:xfrm>
          <a:prstGeom prst="rect">
            <a:avLst/>
          </a:prstGeom>
        </p:spPr>
      </p:pic>
      <p:sp>
        <p:nvSpPr>
          <p:cNvPr id="9" name="文本框 8"/>
          <p:cNvSpPr txBox="1"/>
          <p:nvPr/>
        </p:nvSpPr>
        <p:spPr>
          <a:xfrm>
            <a:off x="105237" y="4841031"/>
            <a:ext cx="3131544" cy="1754326"/>
          </a:xfrm>
          <a:prstGeom prst="rect">
            <a:avLst/>
          </a:prstGeom>
          <a:solidFill>
            <a:schemeClr val="bg2"/>
          </a:solidFill>
        </p:spPr>
        <p:txBody>
          <a:bodyPr wrap="square" rtlCol="0">
            <a:spAutoFit/>
          </a:bodyPr>
          <a:lstStyle/>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指令液压马达重新定位射流式放大器时，力矩马达中的电枢偏斜，改变了喷嘴的位置，伺服燃油输出变化，导致喷嘴将不同的燃油流量引到滑阀两侧。</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6503875" y="260028"/>
            <a:ext cx="2070781" cy="923330"/>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当处于中立位置时，流往滑阀两侧的燃油流量相等</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695071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4970" y="94762"/>
            <a:ext cx="7277890" cy="5876299"/>
          </a:xfrm>
          <a:prstGeom prst="rect">
            <a:avLst/>
          </a:prstGeom>
        </p:spPr>
      </p:pic>
      <p:sp>
        <p:nvSpPr>
          <p:cNvPr id="4" name="文本框 3"/>
          <p:cNvSpPr txBox="1"/>
          <p:nvPr/>
        </p:nvSpPr>
        <p:spPr>
          <a:xfrm>
            <a:off x="8111921" y="6026663"/>
            <a:ext cx="390467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工作原理</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68820" y="748554"/>
            <a:ext cx="4572000" cy="5078313"/>
          </a:xfrm>
          <a:prstGeom prst="rect">
            <a:avLst/>
          </a:prstGeom>
          <a:solidFill>
            <a:schemeClr val="bg2"/>
          </a:solidFill>
        </p:spPr>
        <p:txBody>
          <a:bodyPr wrap="square" rtlCol="0">
            <a:spAutoFit/>
          </a:bodyPr>
          <a:lstStyle/>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的运动受到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的控制，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的指令转化为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中央射流管的偏转</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没有运动指令输出时，喷嘴供向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滑阀两侧的液压压力相等，</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滑阀保持在中立位置，此时加在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阀体两端的压力大小一样，</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静止</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有</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指令输入时，射流管在力矩马达作用下发生偏转，导致喷嘴进入</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滑阀两侧（</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腔和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腔）产生压力</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差，</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使滑阀运动，同时将运动通过反馈弹簧反馈给力矩马达</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由</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于滑阀运动，使得</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两端（</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腔和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腔）接通了不同的油路，一端压力为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另一端压力为</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，这两个压力之间的关系：</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Pc=Pcb+300psi</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，所以</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Pc&gt;</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向压力低的一侧运动，改变</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的开度，使流出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的燃油流量发生改变</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a:stCxn id="8" idx="3"/>
          </p:cNvCxnSpPr>
          <p:nvPr/>
        </p:nvCxnSpPr>
        <p:spPr>
          <a:xfrm>
            <a:off x="9204384" y="1562948"/>
            <a:ext cx="345058" cy="76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818999" y="1378282"/>
            <a:ext cx="385385" cy="369332"/>
          </a:xfrm>
          <a:prstGeom prst="rect">
            <a:avLst/>
          </a:prstGeom>
          <a:solidFill>
            <a:schemeClr val="bg2"/>
          </a:solidFill>
        </p:spPr>
        <p:txBody>
          <a:bodyPr wrap="square" rtlCol="0">
            <a:spAutoFit/>
          </a:bodyPr>
          <a:lstStyle/>
          <a:p>
            <a:pPr algn="ct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11536320" y="1378282"/>
            <a:ext cx="385385" cy="369332"/>
          </a:xfrm>
          <a:prstGeom prst="rect">
            <a:avLst/>
          </a:prstGeom>
          <a:solidFill>
            <a:schemeClr val="bg2"/>
          </a:solidFill>
        </p:spPr>
        <p:txBody>
          <a:bodyPr wrap="square" rtlCol="0">
            <a:spAutoFit/>
          </a:bodyPr>
          <a:lstStyle/>
          <a:p>
            <a:pPr algn="ct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1" name="直接箭头连接符 10"/>
          <p:cNvCxnSpPr/>
          <p:nvPr/>
        </p:nvCxnSpPr>
        <p:spPr>
          <a:xfrm flipH="1">
            <a:off x="10955547" y="1562948"/>
            <a:ext cx="589399" cy="9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5" idx="3"/>
          </p:cNvCxnSpPr>
          <p:nvPr/>
        </p:nvCxnSpPr>
        <p:spPr>
          <a:xfrm>
            <a:off x="8721305" y="4435544"/>
            <a:ext cx="6756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335920" y="4250878"/>
            <a:ext cx="385385" cy="369332"/>
          </a:xfrm>
          <a:prstGeom prst="rect">
            <a:avLst/>
          </a:prstGeom>
          <a:solidFill>
            <a:schemeClr val="bg2"/>
          </a:solidFill>
        </p:spPr>
        <p:txBody>
          <a:bodyPr wrap="square" rtlCol="0">
            <a:spAutoFit/>
          </a:bodyPr>
          <a:lstStyle/>
          <a:p>
            <a:pPr algn="ct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11493187" y="3490005"/>
            <a:ext cx="385385" cy="369332"/>
          </a:xfrm>
          <a:prstGeom prst="rect">
            <a:avLst/>
          </a:prstGeom>
          <a:solidFill>
            <a:schemeClr val="bg2"/>
          </a:solidFill>
        </p:spPr>
        <p:txBody>
          <a:bodyPr wrap="square" rtlCol="0">
            <a:spAutoFit/>
          </a:bodyPr>
          <a:lstStyle/>
          <a:p>
            <a:pPr algn="ct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flipH="1">
            <a:off x="11139506" y="3804770"/>
            <a:ext cx="546374" cy="478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321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71" y="1710734"/>
            <a:ext cx="5154103" cy="4260327"/>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970" y="94762"/>
            <a:ext cx="7277890" cy="5876299"/>
          </a:xfrm>
          <a:prstGeom prst="rect">
            <a:avLst/>
          </a:prstGeom>
        </p:spPr>
      </p:pic>
      <p:sp>
        <p:nvSpPr>
          <p:cNvPr id="5" name="文本框 4"/>
          <p:cNvSpPr txBox="1"/>
          <p:nvPr/>
        </p:nvSpPr>
        <p:spPr>
          <a:xfrm>
            <a:off x="323671" y="164084"/>
            <a:ext cx="5645808" cy="1477328"/>
          </a:xfrm>
          <a:prstGeom prst="rect">
            <a:avLst/>
          </a:prstGeom>
          <a:solidFill>
            <a:schemeClr val="bg2"/>
          </a:solidFill>
        </p:spPr>
        <p:txBody>
          <a:bodyPr wrap="square" rtlCol="0">
            <a:spAutoFit/>
          </a:bodyPr>
          <a:lstStyle/>
          <a:p>
            <a:pPr indent="180000"/>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算器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将其实际位置反馈给</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感受到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移动到指令位置时，则</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输出控制信号到力矩马达，通过偏移</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射流管，使</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的滑阀回到中立位置，再次使</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两端（</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腔和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腔）压力均衡，</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则保持在该位置，直到下一个指令的产生。</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a:stCxn id="8" idx="3"/>
          </p:cNvCxnSpPr>
          <p:nvPr/>
        </p:nvCxnSpPr>
        <p:spPr>
          <a:xfrm>
            <a:off x="9204384" y="1562948"/>
            <a:ext cx="345058" cy="76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818999" y="1378282"/>
            <a:ext cx="385385" cy="369332"/>
          </a:xfrm>
          <a:prstGeom prst="rect">
            <a:avLst/>
          </a:prstGeom>
          <a:solidFill>
            <a:schemeClr val="bg2"/>
          </a:solidFill>
        </p:spPr>
        <p:txBody>
          <a:bodyPr wrap="square" rtlCol="0">
            <a:spAutoFit/>
          </a:bodyPr>
          <a:lstStyle/>
          <a:p>
            <a:pPr algn="ct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11536320" y="1378282"/>
            <a:ext cx="385385" cy="369332"/>
          </a:xfrm>
          <a:prstGeom prst="rect">
            <a:avLst/>
          </a:prstGeom>
          <a:solidFill>
            <a:schemeClr val="bg2"/>
          </a:solidFill>
        </p:spPr>
        <p:txBody>
          <a:bodyPr wrap="square" rtlCol="0">
            <a:spAutoFit/>
          </a:bodyPr>
          <a:lstStyle/>
          <a:p>
            <a:pPr algn="ct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1" name="直接箭头连接符 10"/>
          <p:cNvCxnSpPr/>
          <p:nvPr/>
        </p:nvCxnSpPr>
        <p:spPr>
          <a:xfrm flipH="1">
            <a:off x="10955547" y="1562948"/>
            <a:ext cx="589399" cy="9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8111921" y="6026663"/>
            <a:ext cx="390467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工作原理</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a:off x="905774" y="2941608"/>
            <a:ext cx="1009290" cy="138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40028" y="2663579"/>
            <a:ext cx="949390"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算</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7919631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079" y="275423"/>
            <a:ext cx="7610475" cy="5514975"/>
          </a:xfrm>
          <a:prstGeom prst="rect">
            <a:avLst/>
          </a:prstGeom>
        </p:spPr>
      </p:pic>
      <p:sp>
        <p:nvSpPr>
          <p:cNvPr id="5" name="文本框 4"/>
          <p:cNvSpPr txBox="1"/>
          <p:nvPr/>
        </p:nvSpPr>
        <p:spPr>
          <a:xfrm>
            <a:off x="323671" y="909251"/>
            <a:ext cx="3629200" cy="4247317"/>
          </a:xfrm>
          <a:prstGeom prst="rect">
            <a:avLst/>
          </a:prstGeom>
          <a:solidFill>
            <a:schemeClr val="bg2"/>
          </a:solidFill>
        </p:spPr>
        <p:txBody>
          <a:bodyPr wrap="square" rtlCol="0">
            <a:spAutoFit/>
          </a:bodyPr>
          <a:lstStyle/>
          <a:p>
            <a:pPr indent="180000"/>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燃油计量系统</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燃油计量系统从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获得燃油压力，根据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燃油喷嘴需求压力和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进、出口压力进行控制。多余的燃油旁通到</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从而调节下流燃油流量。</a:t>
            </a:r>
          </a:p>
          <a:p>
            <a:pPr indent="180000"/>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油计量阀</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燃油计量阀由</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控制，确保正确流量的燃油输送到燃油喷嘴。</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的燃油计量系统包括：</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燃油计量阀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燃油计量阀解算器</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旁通调节系统</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电液伺服阀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143663" y="6026663"/>
            <a:ext cx="3904675"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燃油计量系统</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10722098" y="502405"/>
            <a:ext cx="949390" cy="646331"/>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电液</a:t>
            </a:r>
            <a:endPar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伺服阀</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椭圆 3"/>
          <p:cNvSpPr/>
          <p:nvPr/>
        </p:nvSpPr>
        <p:spPr>
          <a:xfrm>
            <a:off x="9903125" y="3842673"/>
            <a:ext cx="1224950" cy="15315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5449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079" y="275423"/>
            <a:ext cx="7610475" cy="5514975"/>
          </a:xfrm>
          <a:prstGeom prst="rect">
            <a:avLst/>
          </a:prstGeom>
        </p:spPr>
      </p:pic>
      <p:sp>
        <p:nvSpPr>
          <p:cNvPr id="5" name="文本框 4"/>
          <p:cNvSpPr txBox="1"/>
          <p:nvPr/>
        </p:nvSpPr>
        <p:spPr>
          <a:xfrm>
            <a:off x="350336" y="413445"/>
            <a:ext cx="3629200" cy="5078313"/>
          </a:xfrm>
          <a:prstGeom prst="rect">
            <a:avLst/>
          </a:prstGeom>
          <a:solidFill>
            <a:schemeClr val="bg2"/>
          </a:solidFill>
        </p:spPr>
        <p:txBody>
          <a:bodyPr wrap="square" rtlCol="0">
            <a:spAutoFit/>
          </a:bodyPr>
          <a:lstStyle/>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通过一个四通道的电液伺服阀（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运</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修正计量燃油流量。</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位置成比例的电反馈信号以实现闭环控制。有两个解算器连接到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通道，另一个为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控制供往发动机的计量燃油流量</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保持一个恒定的压力降（</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P1-P2=55</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60psi</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），从而确保流过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的燃油流量只与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的流通面积成比例。</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endPar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主要有两个功能：</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①在发动机启动和低流量状态确保伺服工作压力处于调节状态。</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②在发动机停车时作为供油关断阀。</a:t>
            </a:r>
          </a:p>
        </p:txBody>
      </p:sp>
      <p:sp>
        <p:nvSpPr>
          <p:cNvPr id="12" name="文本框 11"/>
          <p:cNvSpPr txBox="1"/>
          <p:nvPr/>
        </p:nvSpPr>
        <p:spPr>
          <a:xfrm>
            <a:off x="4143663" y="6026663"/>
            <a:ext cx="3904675"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燃油计量系统</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V="1">
            <a:off x="4454231" y="3335561"/>
            <a:ext cx="432813" cy="322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722098" y="502405"/>
            <a:ext cx="949390" cy="646331"/>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电液</a:t>
            </a:r>
            <a:endPar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伺服阀</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椭圆 3"/>
          <p:cNvSpPr/>
          <p:nvPr/>
        </p:nvSpPr>
        <p:spPr>
          <a:xfrm>
            <a:off x="9903125" y="3842673"/>
            <a:ext cx="1224950" cy="15315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504841" y="3658007"/>
            <a:ext cx="949390"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旁通阀</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3096523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079" y="275423"/>
            <a:ext cx="7610475" cy="5514975"/>
          </a:xfrm>
          <a:prstGeom prst="rect">
            <a:avLst/>
          </a:prstGeom>
        </p:spPr>
      </p:pic>
      <p:sp>
        <p:nvSpPr>
          <p:cNvPr id="5" name="文本框 4"/>
          <p:cNvSpPr txBox="1"/>
          <p:nvPr/>
        </p:nvSpPr>
        <p:spPr>
          <a:xfrm>
            <a:off x="350336" y="413445"/>
            <a:ext cx="3629200" cy="5909310"/>
          </a:xfrm>
          <a:prstGeom prst="rect">
            <a:avLst/>
          </a:prstGeom>
          <a:solidFill>
            <a:schemeClr val="bg2"/>
          </a:solidFill>
        </p:spPr>
        <p:txBody>
          <a:bodyPr wrap="square" rtlCol="0">
            <a:spAutoFit/>
          </a:bodyPr>
          <a:lstStyle/>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主要有两个功能：</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①在发动机启动和低流量状态确保伺服工作压力处于调节状态。</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②在发动机停车时作为供油关断阀</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工作</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在最初的启动过程中，</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的弹簧</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腔。</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在计量阀处于关闭位置时，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压力通过计量阀上的一个开口提供。当计量阀打开足够大的位置时，这个开口闭合</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弹簧腔压力降至</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随着启动循环的继续，低流量模式下，当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压力足以克服关闭力时，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打开。此时阀门关闭力是</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和弹簧力的合力</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的开度恰好提供启动发动机的燃油流量。当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打开时，位置电门传送电信号到驾驶舱指示器指</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示</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开。</a:t>
            </a:r>
          </a:p>
          <a:p>
            <a:pPr indent="180000"/>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971799" y="6017380"/>
            <a:ext cx="5914737"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高压关断阀（</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4" name="直接箭头连接符 13"/>
          <p:cNvCxnSpPr>
            <a:stCxn id="9" idx="0"/>
          </p:cNvCxnSpPr>
          <p:nvPr/>
        </p:nvCxnSpPr>
        <p:spPr>
          <a:xfrm flipV="1">
            <a:off x="4332276" y="3335561"/>
            <a:ext cx="554768" cy="55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722098" y="502405"/>
            <a:ext cx="949390" cy="646331"/>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电液</a:t>
            </a:r>
            <a:endPar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伺服阀</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椭圆 3"/>
          <p:cNvSpPr/>
          <p:nvPr/>
        </p:nvSpPr>
        <p:spPr>
          <a:xfrm>
            <a:off x="9903125" y="3842673"/>
            <a:ext cx="1224950" cy="15315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857581" y="3894272"/>
            <a:ext cx="949390"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旁通阀</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6998578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079" y="275423"/>
            <a:ext cx="7610475" cy="5514975"/>
          </a:xfrm>
          <a:prstGeom prst="rect">
            <a:avLst/>
          </a:prstGeom>
        </p:spPr>
      </p:pic>
      <p:sp>
        <p:nvSpPr>
          <p:cNvPr id="5" name="文本框 4"/>
          <p:cNvSpPr txBox="1"/>
          <p:nvPr/>
        </p:nvSpPr>
        <p:spPr>
          <a:xfrm>
            <a:off x="350336" y="413445"/>
            <a:ext cx="3629200" cy="5355312"/>
          </a:xfrm>
          <a:prstGeom prst="rect">
            <a:avLst/>
          </a:prstGeom>
          <a:solidFill>
            <a:schemeClr val="bg2"/>
          </a:solidFill>
        </p:spPr>
        <p:txBody>
          <a:bodyPr wrap="square" rtlCol="0">
            <a:spAutoFit/>
          </a:bodyPr>
          <a:lstStyle/>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油关断系统确保发动机停车。发动机可以通过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指令关断，或通过驾驶员操纵启动手柄到“</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CUTOFF</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位关断。燃油关断系统部件包括：燃油计量阀、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控制电磁阀、换向阀、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控制电磁阀</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电磁阀是双位置、锁定型电磁阀。电磁阀被锁定在工作位，并保持在此位置，直到有重新定位的指令。电磁锁定可以防止电源暂时中断导致的电磁阀重新定位。电磁阀位置通过驾驶舱手动电门选择，瞬时供应电流到电磁线圈，而不是连接提供电流。在发动机正常工作期间，</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控制电磁阀关闭。</a:t>
            </a:r>
          </a:p>
          <a:p>
            <a:pPr indent="180000"/>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6374921" y="6008754"/>
            <a:ext cx="3692106"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燃油关断系统</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4" name="直接箭头连接符 13"/>
          <p:cNvCxnSpPr>
            <a:stCxn id="9" idx="0"/>
          </p:cNvCxnSpPr>
          <p:nvPr/>
        </p:nvCxnSpPr>
        <p:spPr>
          <a:xfrm flipV="1">
            <a:off x="4332276" y="3335561"/>
            <a:ext cx="554768" cy="55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722098" y="502405"/>
            <a:ext cx="949390" cy="646331"/>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电液</a:t>
            </a:r>
            <a:endPar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伺服阀</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椭圆 3"/>
          <p:cNvSpPr/>
          <p:nvPr/>
        </p:nvSpPr>
        <p:spPr>
          <a:xfrm>
            <a:off x="7556739" y="124688"/>
            <a:ext cx="1984075" cy="153158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857581" y="3894272"/>
            <a:ext cx="949390"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旁通阀</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32877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95784" y="0"/>
            <a:ext cx="9400432" cy="6858000"/>
          </a:xfrm>
          <a:prstGeom prst="rect">
            <a:avLst/>
          </a:prstGeom>
        </p:spPr>
      </p:pic>
      <p:sp>
        <p:nvSpPr>
          <p:cNvPr id="5" name="文本框 4"/>
          <p:cNvSpPr txBox="1"/>
          <p:nvPr/>
        </p:nvSpPr>
        <p:spPr>
          <a:xfrm>
            <a:off x="323671" y="170423"/>
            <a:ext cx="4043783" cy="1200329"/>
          </a:xfrm>
          <a:prstGeom prst="rect">
            <a:avLst/>
          </a:prstGeom>
          <a:solidFill>
            <a:schemeClr val="bg2"/>
          </a:solidFill>
        </p:spPr>
        <p:txBody>
          <a:bodyPr wrap="square" rtlCol="0">
            <a:spAutoFit/>
          </a:bodyPr>
          <a:lstStyle/>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移</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到启动手柄到“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CUTOFF”</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位，使电磁线圈通电，驱动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控制电磁阀到打开位置，从而将</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Psf</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压力引到</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弹簧腔，使其关闭。</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11079192" y="583395"/>
            <a:ext cx="738664" cy="3022447"/>
          </a:xfrm>
          <a:prstGeom prst="rect">
            <a:avLst/>
          </a:prstGeom>
          <a:solidFill>
            <a:schemeClr val="bg2"/>
          </a:solidFill>
        </p:spPr>
        <p:txBody>
          <a:bodyPr vert="eaVert"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启动手柄关断</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a:off x="323671" y="5063707"/>
            <a:ext cx="1009290" cy="138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634683" y="2841100"/>
            <a:ext cx="949390"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算</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 name="矩形 2"/>
          <p:cNvSpPr/>
          <p:nvPr/>
        </p:nvSpPr>
        <p:spPr>
          <a:xfrm>
            <a:off x="323671" y="5676182"/>
            <a:ext cx="789137" cy="8885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475117" y="5611089"/>
            <a:ext cx="1018703" cy="101870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09205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53566" y="0"/>
            <a:ext cx="9484867" cy="6858000"/>
          </a:xfrm>
          <a:prstGeom prst="rect">
            <a:avLst/>
          </a:prstGeom>
        </p:spPr>
      </p:pic>
      <p:sp>
        <p:nvSpPr>
          <p:cNvPr id="5" name="文本框 4"/>
          <p:cNvSpPr txBox="1"/>
          <p:nvPr/>
        </p:nvSpPr>
        <p:spPr>
          <a:xfrm>
            <a:off x="177021" y="164084"/>
            <a:ext cx="3819992" cy="1200329"/>
          </a:xfrm>
          <a:prstGeom prst="rect">
            <a:avLst/>
          </a:prstGeom>
          <a:solidFill>
            <a:schemeClr val="bg2"/>
          </a:solidFill>
        </p:spPr>
        <p:txBody>
          <a:bodyPr wrap="square" rtlCol="0">
            <a:spAutoFit/>
          </a:bodyPr>
          <a:lstStyle/>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可通过将</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驱动到关闭位使发动机停车，从而将</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压力引到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弹簧腔，</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关闭，切断向燃烧室的供油</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143663" y="5918370"/>
            <a:ext cx="390467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指令关断</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a:off x="323671" y="5063707"/>
            <a:ext cx="1009290" cy="138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40028" y="2663579"/>
            <a:ext cx="949390"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算</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 name="矩形 2"/>
          <p:cNvSpPr/>
          <p:nvPr/>
        </p:nvSpPr>
        <p:spPr>
          <a:xfrm>
            <a:off x="323671" y="5676182"/>
            <a:ext cx="789137" cy="8885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475117" y="5611089"/>
            <a:ext cx="1018703" cy="101870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75739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930907" y="0"/>
            <a:ext cx="10330186" cy="6858000"/>
          </a:xfrm>
          <a:prstGeom prst="rect">
            <a:avLst/>
          </a:prstGeom>
        </p:spPr>
      </p:pic>
      <p:sp>
        <p:nvSpPr>
          <p:cNvPr id="12" name="文本框 11"/>
          <p:cNvSpPr txBox="1"/>
          <p:nvPr/>
        </p:nvSpPr>
        <p:spPr>
          <a:xfrm>
            <a:off x="8392460" y="4233239"/>
            <a:ext cx="3904675"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发动机慢车控制</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 name="矩形 2"/>
          <p:cNvSpPr/>
          <p:nvPr/>
        </p:nvSpPr>
        <p:spPr>
          <a:xfrm>
            <a:off x="7518101" y="5231922"/>
            <a:ext cx="1436118" cy="7289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43001" y="1214346"/>
            <a:ext cx="4750169" cy="1754326"/>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地</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面启动后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EEC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根据外界空气</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引气需</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求</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小燃油流量</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要求控制发动机地面慢车转速</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地面，</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控制发动机慢车，以满足慢车转速要求。如果慢车转速不足以满足下列要求之一，则</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提高发动机慢车转速直至达到所有慢车转速要求。</a:t>
            </a:r>
          </a:p>
        </p:txBody>
      </p:sp>
    </p:spTree>
    <p:extLst>
      <p:ext uri="{BB962C8B-B14F-4D97-AF65-F5344CB8AC3E}">
        <p14:creationId xmlns:p14="http://schemas.microsoft.com/office/powerpoint/2010/main" val="4280254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失效安全控制</a:t>
            </a:r>
            <a:br>
              <a:rPr lang="zh-CN" altLang="en-US" dirty="0"/>
            </a:br>
            <a:endParaRPr lang="zh-CN" altLang="en-US" dirty="0"/>
          </a:p>
        </p:txBody>
      </p:sp>
      <p:sp>
        <p:nvSpPr>
          <p:cNvPr id="3" name="内容占位符 2"/>
          <p:cNvSpPr>
            <a:spLocks noGrp="1"/>
          </p:cNvSpPr>
          <p:nvPr>
            <p:ph idx="1"/>
          </p:nvPr>
        </p:nvSpPr>
        <p:spPr/>
        <p:txBody>
          <a:bodyPr/>
          <a:lstStyle/>
          <a:p>
            <a:r>
              <a:rPr lang="zh-CN" altLang="en-US" dirty="0" smtClean="0"/>
              <a:t>如</a:t>
            </a:r>
            <a:r>
              <a:rPr lang="zh-CN" altLang="en-US" dirty="0"/>
              <a:t>果一个通道发生故障，控制通道不能确保发动机控制功能，此功能将转换到一个保护发动机的位置，称为失效保护位置</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871" y="2813505"/>
            <a:ext cx="5856258" cy="3800871"/>
          </a:xfrm>
          <a:prstGeom prst="rect">
            <a:avLst/>
          </a:prstGeom>
        </p:spPr>
      </p:pic>
    </p:spTree>
    <p:extLst>
      <p:ext uri="{BB962C8B-B14F-4D97-AF65-F5344CB8AC3E}">
        <p14:creationId xmlns:p14="http://schemas.microsoft.com/office/powerpoint/2010/main" val="2453257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地面慢车转速要</a:t>
            </a:r>
            <a:r>
              <a:rPr lang="zh-CN" altLang="en-US" dirty="0" smtClean="0"/>
              <a:t>求</a:t>
            </a:r>
            <a:endParaRPr lang="zh-CN" altLang="en-US" dirty="0"/>
          </a:p>
        </p:txBody>
      </p:sp>
      <p:sp>
        <p:nvSpPr>
          <p:cNvPr id="3" name="内容占位符 2"/>
          <p:cNvSpPr>
            <a:spLocks noGrp="1"/>
          </p:cNvSpPr>
          <p:nvPr>
            <p:ph idx="1"/>
          </p:nvPr>
        </p:nvSpPr>
        <p:spPr/>
        <p:txBody>
          <a:bodyPr/>
          <a:lstStyle/>
          <a:p>
            <a:r>
              <a:rPr lang="zh-CN" altLang="en-US" dirty="0" smtClean="0"/>
              <a:t>（</a:t>
            </a:r>
            <a:r>
              <a:rPr lang="en-US" altLang="zh-CN" dirty="0"/>
              <a:t>1</a:t>
            </a:r>
            <a:r>
              <a:rPr lang="zh-CN" altLang="en-US" dirty="0"/>
              <a:t>）如</a:t>
            </a:r>
            <a:r>
              <a:rPr lang="en-US" altLang="zh-CN" dirty="0"/>
              <a:t>TAT</a:t>
            </a:r>
            <a:r>
              <a:rPr lang="zh-CN" altLang="en-US" dirty="0"/>
              <a:t>低于</a:t>
            </a:r>
            <a:r>
              <a:rPr lang="en-US" altLang="zh-CN" dirty="0"/>
              <a:t>125℉(52℃</a:t>
            </a:r>
            <a:r>
              <a:rPr lang="en-US" altLang="zh-CN" dirty="0" smtClean="0"/>
              <a:t>)</a:t>
            </a:r>
            <a:r>
              <a:rPr lang="zh-CN" altLang="en-US" dirty="0" smtClean="0"/>
              <a:t>，为</a:t>
            </a:r>
            <a:r>
              <a:rPr lang="zh-CN" altLang="en-US" dirty="0"/>
              <a:t>确保</a:t>
            </a:r>
            <a:r>
              <a:rPr lang="en-US" altLang="zh-CN" dirty="0"/>
              <a:t>IDG</a:t>
            </a:r>
            <a:r>
              <a:rPr lang="zh-CN" altLang="en-US" dirty="0"/>
              <a:t>（整体驱动发电机）正常工作，则</a:t>
            </a:r>
            <a:r>
              <a:rPr lang="en-US" altLang="zh-CN" dirty="0"/>
              <a:t>N2</a:t>
            </a:r>
            <a:r>
              <a:rPr lang="zh-CN" altLang="en-US" dirty="0"/>
              <a:t>转速要大于</a:t>
            </a:r>
            <a:r>
              <a:rPr lang="en-US" altLang="zh-CN" dirty="0"/>
              <a:t>58%(8500RPM)</a:t>
            </a:r>
          </a:p>
          <a:p>
            <a:r>
              <a:rPr lang="zh-CN" altLang="en-US" dirty="0"/>
              <a:t>（</a:t>
            </a:r>
            <a:r>
              <a:rPr lang="en-US" altLang="zh-CN" dirty="0"/>
              <a:t>2</a:t>
            </a:r>
            <a:r>
              <a:rPr lang="zh-CN" altLang="en-US" dirty="0"/>
              <a:t>）如</a:t>
            </a:r>
            <a:r>
              <a:rPr lang="en-US" altLang="zh-CN" dirty="0"/>
              <a:t>TAT</a:t>
            </a:r>
            <a:r>
              <a:rPr lang="zh-CN" altLang="en-US" dirty="0"/>
              <a:t>大于</a:t>
            </a:r>
            <a:r>
              <a:rPr lang="en-US" altLang="zh-CN" dirty="0"/>
              <a:t>125℉(52℃</a:t>
            </a:r>
            <a:r>
              <a:rPr lang="en-US" altLang="zh-CN" dirty="0" smtClean="0"/>
              <a:t>)</a:t>
            </a:r>
            <a:r>
              <a:rPr lang="zh-CN" altLang="en-US" dirty="0" smtClean="0"/>
              <a:t>，为</a:t>
            </a:r>
            <a:r>
              <a:rPr lang="zh-CN" altLang="en-US" dirty="0"/>
              <a:t>改善发动机部件冷却，则</a:t>
            </a:r>
            <a:r>
              <a:rPr lang="en-US" altLang="zh-CN" dirty="0"/>
              <a:t>N2</a:t>
            </a:r>
            <a:r>
              <a:rPr lang="zh-CN" altLang="en-US" dirty="0"/>
              <a:t>转速要大于</a:t>
            </a:r>
            <a:r>
              <a:rPr lang="en-US" altLang="zh-CN" dirty="0"/>
              <a:t>66%(9500RPM)</a:t>
            </a:r>
          </a:p>
          <a:p>
            <a:r>
              <a:rPr lang="zh-CN" altLang="en-US" dirty="0"/>
              <a:t>（</a:t>
            </a:r>
            <a:r>
              <a:rPr lang="en-US" altLang="zh-CN" dirty="0"/>
              <a:t>3</a:t>
            </a:r>
            <a:r>
              <a:rPr lang="zh-CN" altLang="en-US" dirty="0"/>
              <a:t>）保持</a:t>
            </a:r>
            <a:r>
              <a:rPr lang="en-US" altLang="zh-CN" dirty="0"/>
              <a:t>PS3</a:t>
            </a:r>
            <a:r>
              <a:rPr lang="zh-CN" altLang="en-US" dirty="0"/>
              <a:t>在飞机环境控制系统（</a:t>
            </a:r>
            <a:r>
              <a:rPr lang="en-US" altLang="zh-CN" dirty="0"/>
              <a:t>ECS</a:t>
            </a:r>
            <a:r>
              <a:rPr lang="zh-CN" altLang="en-US" dirty="0"/>
              <a:t>）所需的最小值之上</a:t>
            </a:r>
          </a:p>
          <a:p>
            <a:r>
              <a:rPr lang="en-US" altLang="zh-CN" dirty="0"/>
              <a:t>(</a:t>
            </a:r>
            <a:r>
              <a:rPr lang="zh-CN" altLang="en-US" dirty="0"/>
              <a:t>最小</a:t>
            </a:r>
            <a:r>
              <a:rPr lang="en-US" altLang="zh-CN" dirty="0"/>
              <a:t>PS3 </a:t>
            </a:r>
            <a:r>
              <a:rPr lang="zh-CN" altLang="en-US" dirty="0"/>
              <a:t>随高度和飞机型号的不同而改变</a:t>
            </a:r>
            <a:r>
              <a:rPr lang="en-US" altLang="zh-CN" dirty="0"/>
              <a:t>)</a:t>
            </a:r>
          </a:p>
          <a:p>
            <a:r>
              <a:rPr lang="zh-CN" altLang="en-US" dirty="0"/>
              <a:t>（</a:t>
            </a:r>
            <a:r>
              <a:rPr lang="en-US" altLang="zh-CN" dirty="0"/>
              <a:t>4</a:t>
            </a:r>
            <a:r>
              <a:rPr lang="zh-CN" altLang="en-US" dirty="0"/>
              <a:t>）保持燃油流</a:t>
            </a:r>
            <a:r>
              <a:rPr lang="zh-CN" altLang="en-US" dirty="0" smtClean="0"/>
              <a:t>量≥</a:t>
            </a:r>
            <a:r>
              <a:rPr lang="en-US" altLang="zh-CN" dirty="0" smtClean="0"/>
              <a:t>300 </a:t>
            </a:r>
            <a:r>
              <a:rPr lang="en-US" altLang="zh-CN" dirty="0" err="1"/>
              <a:t>lb</a:t>
            </a:r>
            <a:r>
              <a:rPr lang="en-US" altLang="zh-CN" dirty="0"/>
              <a:t>/</a:t>
            </a:r>
            <a:r>
              <a:rPr lang="en-US" altLang="zh-CN" dirty="0" err="1"/>
              <a:t>hr</a:t>
            </a:r>
            <a:r>
              <a:rPr lang="en-US" altLang="zh-CN" dirty="0"/>
              <a:t>(136kg/h)</a:t>
            </a:r>
            <a:r>
              <a:rPr lang="zh-CN" altLang="en-US" dirty="0"/>
              <a:t>。</a:t>
            </a:r>
          </a:p>
          <a:p>
            <a:endParaRPr lang="zh-CN" altLang="en-US" dirty="0"/>
          </a:p>
        </p:txBody>
      </p:sp>
    </p:spTree>
    <p:extLst>
      <p:ext uri="{BB962C8B-B14F-4D97-AF65-F5344CB8AC3E}">
        <p14:creationId xmlns:p14="http://schemas.microsoft.com/office/powerpoint/2010/main" val="34275066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930907" y="0"/>
            <a:ext cx="10330186" cy="6858000"/>
          </a:xfrm>
          <a:prstGeom prst="rect">
            <a:avLst/>
          </a:prstGeom>
        </p:spPr>
      </p:pic>
      <p:sp>
        <p:nvSpPr>
          <p:cNvPr id="12" name="文本框 11"/>
          <p:cNvSpPr txBox="1"/>
          <p:nvPr/>
        </p:nvSpPr>
        <p:spPr>
          <a:xfrm>
            <a:off x="9557027" y="5829126"/>
            <a:ext cx="2338800"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飞行慢车</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 name="矩形 2"/>
          <p:cNvSpPr/>
          <p:nvPr/>
        </p:nvSpPr>
        <p:spPr>
          <a:xfrm>
            <a:off x="7518101" y="5231922"/>
            <a:ext cx="1436118" cy="7289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203386" y="1181061"/>
            <a:ext cx="4750169" cy="1754326"/>
          </a:xfrm>
          <a:prstGeom prst="rect">
            <a:avLst/>
          </a:prstGeom>
          <a:no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在飞行时，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有二种慢车模式</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飞行慢车</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进近慢车</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根据：（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）防冰工作情况；（</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）襟翼位置；（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）起落架位置；（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）飞行高度；（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）复飞要求，设定慢车模式。</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无论在哪种慢车模式，</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都是根据该模式的最大输入值控制慢车转速</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3203386" y="2935387"/>
            <a:ext cx="2283014" cy="1477328"/>
          </a:xfrm>
          <a:prstGeom prst="rect">
            <a:avLst/>
          </a:prstGeom>
          <a:no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飞行时，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控制发动机慢车以满足慢车转速要求。</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将飞行慢车维持在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72%N2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p:txBody>
      </p:sp>
    </p:spTree>
    <p:extLst>
      <p:ext uri="{BB962C8B-B14F-4D97-AF65-F5344CB8AC3E}">
        <p14:creationId xmlns:p14="http://schemas.microsoft.com/office/powerpoint/2010/main" val="26757664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930907" y="0"/>
            <a:ext cx="10330186" cy="6858000"/>
          </a:xfrm>
          <a:prstGeom prst="rect">
            <a:avLst/>
          </a:prstGeom>
        </p:spPr>
      </p:pic>
      <p:sp>
        <p:nvSpPr>
          <p:cNvPr id="12" name="文本框 11"/>
          <p:cNvSpPr txBox="1"/>
          <p:nvPr/>
        </p:nvSpPr>
        <p:spPr>
          <a:xfrm>
            <a:off x="9677797" y="5855005"/>
            <a:ext cx="2209404"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进近慢车</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 name="矩形 2"/>
          <p:cNvSpPr/>
          <p:nvPr/>
        </p:nvSpPr>
        <p:spPr>
          <a:xfrm>
            <a:off x="7518101" y="5231922"/>
            <a:ext cx="1436118" cy="7289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60256" y="1344967"/>
            <a:ext cx="3335437" cy="3139321"/>
          </a:xfrm>
          <a:prstGeom prst="rect">
            <a:avLst/>
          </a:prstGeom>
          <a:no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飞机在飞行中发生下列情况之一时，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进入</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进近慢车</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模式</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号或</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号发动机进口整流罩热防冰电门在接通位置</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（２）高度在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15,500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英尺以下，左或右主起落架放下并锁定</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（３）高度在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15,500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英尺以下，左或右襟翼放出等于或大于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个单位</a:t>
            </a:r>
          </a:p>
          <a:p>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慢</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车转速无机械调节</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p:txBody>
      </p:sp>
      <p:sp>
        <p:nvSpPr>
          <p:cNvPr id="8" name="文本框 7"/>
          <p:cNvSpPr txBox="1"/>
          <p:nvPr/>
        </p:nvSpPr>
        <p:spPr>
          <a:xfrm>
            <a:off x="9677797" y="4671855"/>
            <a:ext cx="2209404"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72</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79%</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9199290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448" y="457707"/>
            <a:ext cx="7665720" cy="5494020"/>
          </a:xfrm>
          <a:prstGeom prst="rect">
            <a:avLst/>
          </a:prstGeom>
        </p:spPr>
      </p:pic>
      <p:sp>
        <p:nvSpPr>
          <p:cNvPr id="5" name="文本框 4"/>
          <p:cNvSpPr txBox="1"/>
          <p:nvPr/>
        </p:nvSpPr>
        <p:spPr>
          <a:xfrm>
            <a:off x="8635039" y="181340"/>
            <a:ext cx="3234905" cy="2585323"/>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发动机推力管理系统根据推力手柄的输入信号控制发动机的推力水平</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力管理系统使用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转速作为推力设置参数</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计算机根据发动机推力等级，环境状况和发动机引气状况，计算基准风扇转速（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3666227" y="6026663"/>
            <a:ext cx="4859547"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动机推力管理控制</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 name="矩形 2"/>
          <p:cNvSpPr/>
          <p:nvPr/>
        </p:nvSpPr>
        <p:spPr>
          <a:xfrm>
            <a:off x="5923470" y="733249"/>
            <a:ext cx="2211238" cy="49636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096881" y="1889370"/>
            <a:ext cx="1158960" cy="369332"/>
          </a:xfrm>
          <a:prstGeom prst="rect">
            <a:avLst/>
          </a:prstGeom>
          <a:solidFill>
            <a:schemeClr val="bg2"/>
          </a:solidFill>
        </p:spPr>
        <p:txBody>
          <a:bodyPr wrap="square" rtlCol="0">
            <a:spAutoFit/>
          </a:bodyPr>
          <a:lstStyle/>
          <a:p>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力手柄</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096881" y="5344875"/>
            <a:ext cx="1158960" cy="369332"/>
          </a:xfrm>
          <a:prstGeom prst="rect">
            <a:avLst/>
          </a:prstGeom>
          <a:solidFill>
            <a:schemeClr val="bg2"/>
          </a:solidFill>
        </p:spPr>
        <p:txBody>
          <a:bodyPr wrap="square" rtlCol="0">
            <a:spAutoFit/>
          </a:bodyPr>
          <a:lstStyle/>
          <a:p>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力等级</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360295" y="1165072"/>
            <a:ext cx="2236255" cy="4247317"/>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推力手柄组件通过一个推力连杆机械地连接到</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，解算器将机械运动转换成一个表征</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角位移</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的电信号。电信号通过硬件接口直接传送到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用于推力计算</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力手柄位置可通过手动或自动油门系统自动定位</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指令值根据推力手柄角位移和其他参数计算得出。</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3086747" y="2644807"/>
            <a:ext cx="1158960" cy="369332"/>
          </a:xfrm>
          <a:prstGeom prst="rect">
            <a:avLst/>
          </a:prstGeom>
          <a:solidFill>
            <a:schemeClr val="bg2"/>
          </a:solidFill>
        </p:spPr>
        <p:txBody>
          <a:bodyPr wrap="square" rtlCol="0">
            <a:spAutoFit/>
          </a:bodyPr>
          <a:lstStyle/>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大气环境</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3024205" y="3531577"/>
            <a:ext cx="1335800" cy="369332"/>
          </a:xfrm>
          <a:prstGeom prst="rect">
            <a:avLst/>
          </a:prstGeom>
          <a:solidFill>
            <a:schemeClr val="bg2"/>
          </a:solidFill>
        </p:spPr>
        <p:txBody>
          <a:bodyPr wrap="square" rtlCol="0">
            <a:spAutoFit/>
          </a:bodyPr>
          <a:lstStyle/>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发动机引气</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431114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7675" y="133350"/>
            <a:ext cx="11296650" cy="6591300"/>
          </a:xfrm>
          <a:prstGeom prst="rect">
            <a:avLst/>
          </a:prstGeom>
        </p:spPr>
      </p:pic>
      <p:sp>
        <p:nvSpPr>
          <p:cNvPr id="9" name="文本框 8"/>
          <p:cNvSpPr txBox="1"/>
          <p:nvPr/>
        </p:nvSpPr>
        <p:spPr>
          <a:xfrm>
            <a:off x="6412056" y="207540"/>
            <a:ext cx="5639916" cy="1477328"/>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推力手柄组件通过一个推力连杆机械地连接到</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，解算器将机械运动转换成一个表征</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角位移</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的电信号。电信号通过硬件接口直接传送到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用于推力计算</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力手柄位置可通过手动或自动油门系统自动定位</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指令值根据推力手柄角位移和其他参数计算得出。</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775664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19111" y="0"/>
            <a:ext cx="8753778" cy="6858000"/>
          </a:xfrm>
          <a:prstGeom prst="rect">
            <a:avLst/>
          </a:prstGeom>
        </p:spPr>
      </p:pic>
      <p:sp>
        <p:nvSpPr>
          <p:cNvPr id="12" name="文本框 11"/>
          <p:cNvSpPr txBox="1"/>
          <p:nvPr/>
        </p:nvSpPr>
        <p:spPr>
          <a:xfrm>
            <a:off x="11330112" y="3327409"/>
            <a:ext cx="738664" cy="3360451"/>
          </a:xfrm>
          <a:prstGeom prst="rect">
            <a:avLst/>
          </a:prstGeom>
          <a:solidFill>
            <a:schemeClr val="bg2"/>
          </a:solidFill>
        </p:spPr>
        <p:txBody>
          <a:bodyPr vert="eaVert"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推力影响因素</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2794958" y="2723964"/>
            <a:ext cx="1149803"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温度影响</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6935637" y="2637700"/>
            <a:ext cx="2139352"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高度（压力）影响</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728401" y="6380035"/>
            <a:ext cx="1149803"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引气影响</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7550567" y="6380035"/>
            <a:ext cx="1438158"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马赫数影响</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55739" y="0"/>
            <a:ext cx="1716657" cy="3970318"/>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推力的大小基于外界空气温度。飞机设计中，发动机提供恒定的推力直到达到一个称为“拐点”的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OAT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（外界空气温度）值，在拐点之后，推力值以一定比例减小以保持一个恒定的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值。</a:t>
            </a:r>
          </a:p>
        </p:txBody>
      </p:sp>
      <p:sp>
        <p:nvSpPr>
          <p:cNvPr id="16" name="文本框 15"/>
          <p:cNvSpPr txBox="1"/>
          <p:nvPr/>
        </p:nvSpPr>
        <p:spPr>
          <a:xfrm>
            <a:off x="10265434" y="77638"/>
            <a:ext cx="1803342" cy="2862322"/>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当发动机运行于一个恒定</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RPM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时，随着高度的增加，由于空气密度的减小，使燃油质量流量和燃油流量需求减小，导致推力减小。定的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值。</a:t>
            </a:r>
          </a:p>
        </p:txBody>
      </p:sp>
      <p:sp>
        <p:nvSpPr>
          <p:cNvPr id="17" name="文本框 16"/>
          <p:cNvSpPr txBox="1"/>
          <p:nvPr/>
        </p:nvSpPr>
        <p:spPr>
          <a:xfrm>
            <a:off x="6738667" y="3493204"/>
            <a:ext cx="3932207" cy="1200329"/>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当马赫数增加时，流入发动机的空气质量流量变化，推力降低。为确定</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根据空气静压，总压和大气总温（</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）参数计算马赫数。</a:t>
            </a:r>
          </a:p>
        </p:txBody>
      </p:sp>
      <p:sp>
        <p:nvSpPr>
          <p:cNvPr id="18" name="文本框 17"/>
          <p:cNvSpPr txBox="1"/>
          <p:nvPr/>
        </p:nvSpPr>
        <p:spPr>
          <a:xfrm>
            <a:off x="3178335" y="2380510"/>
            <a:ext cx="673991"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拐点</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8662860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2751" y="262393"/>
            <a:ext cx="4170691" cy="4801314"/>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环境参数数据来</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源由</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于马赫数是经过其他环境参数计算出来的，因此发动机推力管理系统使用环境状态参数是：</a:t>
            </a:r>
          </a:p>
          <a:p>
            <a:pPr indent="180000"/>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静压</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(PS/P0). </a:t>
            </a:r>
          </a:p>
          <a:p>
            <a:pPr indent="180000"/>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总压</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(PT).</a:t>
            </a:r>
          </a:p>
          <a:p>
            <a:pPr indent="180000"/>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空气总温</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(TAT/T12)</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每一个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通道都有一个独立的可选择的大气参数数据源，这些数据源包括：</a:t>
            </a:r>
          </a:p>
          <a:p>
            <a:pPr indent="180000"/>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）大气静压</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P0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从发动机输入</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PS</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ADIRU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输入</a:t>
            </a:r>
          </a:p>
          <a:p>
            <a:pPr indent="180000"/>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）大气总压</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PT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（大气总压）从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ADIRU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（大气数据惯性基准组件）输入</a:t>
            </a:r>
          </a:p>
          <a:p>
            <a:pPr indent="180000"/>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）大气总温</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T12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从发动机输入</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TAT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ADIRU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输入</a:t>
            </a:r>
          </a:p>
        </p:txBody>
      </p:sp>
      <p:sp>
        <p:nvSpPr>
          <p:cNvPr id="12" name="文本框 11"/>
          <p:cNvSpPr txBox="1"/>
          <p:nvPr/>
        </p:nvSpPr>
        <p:spPr>
          <a:xfrm>
            <a:off x="3439065" y="6026663"/>
            <a:ext cx="5313871" cy="646331"/>
          </a:xfrm>
          <a:prstGeom prst="rect">
            <a:avLst/>
          </a:prstGeom>
          <a:solidFill>
            <a:schemeClr val="bg2"/>
          </a:solidFill>
        </p:spPr>
        <p:txBody>
          <a:bodyPr wrap="square" rtlCol="0">
            <a:spAutoFit/>
          </a:bodyPr>
          <a:lstStyle/>
          <a:p>
            <a:pPr algn="ct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大气环境参数数据来源</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2"/>
          <a:stretch>
            <a:fillRect/>
          </a:stretch>
        </p:blipFill>
        <p:spPr>
          <a:xfrm>
            <a:off x="5490537" y="69011"/>
            <a:ext cx="6146499" cy="5814629"/>
          </a:xfrm>
          <a:prstGeom prst="rect">
            <a:avLst/>
          </a:prstGeom>
        </p:spPr>
      </p:pic>
    </p:spTree>
    <p:extLst>
      <p:ext uri="{BB962C8B-B14F-4D97-AF65-F5344CB8AC3E}">
        <p14:creationId xmlns:p14="http://schemas.microsoft.com/office/powerpoint/2010/main" val="18108169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857" y="164084"/>
            <a:ext cx="9878287" cy="6513420"/>
          </a:xfrm>
          <a:prstGeom prst="rect">
            <a:avLst/>
          </a:prstGeom>
        </p:spPr>
      </p:pic>
      <p:sp>
        <p:nvSpPr>
          <p:cNvPr id="12" name="文本框 11"/>
          <p:cNvSpPr txBox="1"/>
          <p:nvPr/>
        </p:nvSpPr>
        <p:spPr>
          <a:xfrm>
            <a:off x="9437298" y="6026663"/>
            <a:ext cx="2579298"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推力管理</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9353038" y="5389526"/>
            <a:ext cx="1438607"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硬</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备</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用模式</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a:stCxn id="15" idx="1"/>
          </p:cNvCxnSpPr>
          <p:nvPr/>
        </p:nvCxnSpPr>
        <p:spPr>
          <a:xfrm flipH="1" flipV="1">
            <a:off x="7039155" y="5121721"/>
            <a:ext cx="2313883" cy="452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353039" y="1257474"/>
            <a:ext cx="1162562"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备用模式</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H="1">
            <a:off x="5943601" y="1442140"/>
            <a:ext cx="3409437" cy="522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8471140" y="4558095"/>
            <a:ext cx="116458" cy="378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71810" y="4905295"/>
            <a:ext cx="998659" cy="369332"/>
          </a:xfrm>
          <a:prstGeom prst="rect">
            <a:avLst/>
          </a:prstGeom>
          <a:solidFill>
            <a:schemeClr val="bg2"/>
          </a:solidFill>
        </p:spPr>
        <p:txBody>
          <a:bodyPr wrap="square" rtlCol="0">
            <a:spAutoFit/>
          </a:bodyPr>
          <a:lstStyle/>
          <a:p>
            <a:pPr algn="ct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471583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09587" y="135148"/>
            <a:ext cx="11172825" cy="5638800"/>
          </a:xfrm>
          <a:prstGeom prst="rect">
            <a:avLst/>
          </a:prstGeom>
        </p:spPr>
      </p:pic>
      <p:sp>
        <p:nvSpPr>
          <p:cNvPr id="5" name="文本框 4"/>
          <p:cNvSpPr txBox="1"/>
          <p:nvPr/>
        </p:nvSpPr>
        <p:spPr>
          <a:xfrm>
            <a:off x="8182336" y="5139444"/>
            <a:ext cx="3420193" cy="646331"/>
          </a:xfrm>
          <a:prstGeom prst="rect">
            <a:avLst/>
          </a:prstGeom>
          <a:solidFill>
            <a:schemeClr val="bg2"/>
          </a:solidFill>
        </p:spPr>
        <p:txBody>
          <a:bodyPr wrap="square" rtlCol="0">
            <a:spAutoFit/>
          </a:bodyPr>
          <a:lstStyle/>
          <a:p>
            <a:pPr indent="180000"/>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发动机推力等级由识别塞内的熔断搭接线确定，不能更改。</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827917" y="6026663"/>
            <a:ext cx="2536166"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推力等级</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a:off x="323671" y="5063707"/>
            <a:ext cx="1009290" cy="1380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857349" y="6349828"/>
            <a:ext cx="949390"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算</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 name="矩形 2"/>
          <p:cNvSpPr/>
          <p:nvPr/>
        </p:nvSpPr>
        <p:spPr>
          <a:xfrm>
            <a:off x="8932833" y="517587"/>
            <a:ext cx="1487876" cy="69011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475117" y="5611089"/>
            <a:ext cx="1018703" cy="101870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89467" y="1388855"/>
            <a:ext cx="463339" cy="22428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389467" y="2021792"/>
            <a:ext cx="463339" cy="22428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89467" y="2654729"/>
            <a:ext cx="463339" cy="22428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389467" y="3287666"/>
            <a:ext cx="463339" cy="22428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389467" y="3920603"/>
            <a:ext cx="463339" cy="22428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389467" y="4553541"/>
            <a:ext cx="463339" cy="22428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29635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014154" y="36572"/>
            <a:ext cx="7924800" cy="5991225"/>
          </a:xfrm>
          <a:prstGeom prst="rect">
            <a:avLst/>
          </a:prstGeom>
        </p:spPr>
      </p:pic>
      <p:sp>
        <p:nvSpPr>
          <p:cNvPr id="5" name="文本框 4"/>
          <p:cNvSpPr txBox="1"/>
          <p:nvPr/>
        </p:nvSpPr>
        <p:spPr>
          <a:xfrm>
            <a:off x="513451" y="1523908"/>
            <a:ext cx="3799755" cy="3416320"/>
          </a:xfrm>
          <a:prstGeom prst="rect">
            <a:avLst/>
          </a:prstGeom>
          <a:solidFill>
            <a:schemeClr val="bg2"/>
          </a:solidFill>
        </p:spPr>
        <p:txBody>
          <a:bodyPr wrap="square" rtlCol="0">
            <a:spAutoFit/>
          </a:bodyPr>
          <a:lstStyle/>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转速控制发动机推力。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根据飞机型号，发动机推力等级和环境静压（</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），马赫数（在当前环境状况，空速除以声速）计算六个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基准转速</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基准转速是针对所有发动机推力等级和飞机构型在相同油门杆解算器角度和油门杆角度下的值</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下</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列是</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基准转速与对应的推力手柄解算器角度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(TRA)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，推力手柄角度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(TLA)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和反推力手柄角度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(RLA)(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说明：角度单位为度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p:txBody>
      </p:sp>
      <p:sp>
        <p:nvSpPr>
          <p:cNvPr id="12" name="文本框 11"/>
          <p:cNvSpPr txBox="1"/>
          <p:nvPr/>
        </p:nvSpPr>
        <p:spPr>
          <a:xfrm>
            <a:off x="4504427" y="6026663"/>
            <a:ext cx="3183147"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基准转速</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1219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94740"/>
            <a:ext cx="10058400" cy="5564813"/>
          </a:xfrm>
          <a:prstGeom prst="rect">
            <a:avLst/>
          </a:prstGeom>
        </p:spPr>
      </p:pic>
      <p:sp>
        <p:nvSpPr>
          <p:cNvPr id="4" name="文本框 3"/>
          <p:cNvSpPr txBox="1"/>
          <p:nvPr/>
        </p:nvSpPr>
        <p:spPr>
          <a:xfrm>
            <a:off x="8755811" y="6026663"/>
            <a:ext cx="326078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闭环控制</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047929" y="774433"/>
            <a:ext cx="911595" cy="646331"/>
          </a:xfrm>
          <a:prstGeom prst="rect">
            <a:avLst/>
          </a:prstGeom>
          <a:solidFill>
            <a:schemeClr val="accent6">
              <a:lumMod val="20000"/>
              <a:lumOff val="80000"/>
            </a:schemeClr>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   制</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1581742" y="4487010"/>
            <a:ext cx="1566899" cy="369332"/>
          </a:xfrm>
          <a:prstGeom prst="rect">
            <a:avLst/>
          </a:prstGeom>
          <a:solidFill>
            <a:schemeClr val="accent4">
              <a:lumMod val="20000"/>
              <a:lumOff val="80000"/>
            </a:schemeClr>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控制规律</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3263591" y="3193192"/>
            <a:ext cx="825331" cy="369332"/>
          </a:xfrm>
          <a:prstGeom prst="rect">
            <a:avLst/>
          </a:prstGeom>
          <a:solidFill>
            <a:schemeClr val="accent4">
              <a:lumMod val="20000"/>
              <a:lumOff val="80000"/>
            </a:schemeClr>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需求</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080296" y="2742318"/>
            <a:ext cx="1213518" cy="369332"/>
          </a:xfrm>
          <a:prstGeom prst="rect">
            <a:avLst/>
          </a:prstGeom>
          <a:solidFill>
            <a:schemeClr val="accent4">
              <a:lumMod val="20000"/>
              <a:lumOff val="80000"/>
            </a:schemeClr>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需求计算</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4822166" y="4383638"/>
            <a:ext cx="884313" cy="369332"/>
          </a:xfrm>
          <a:prstGeom prst="rect">
            <a:avLst/>
          </a:prstGeom>
          <a:solidFill>
            <a:schemeClr val="accent4">
              <a:lumMod val="20000"/>
              <a:lumOff val="80000"/>
            </a:schemeClr>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9652954" y="4582046"/>
            <a:ext cx="884313" cy="369332"/>
          </a:xfrm>
          <a:prstGeom prst="rect">
            <a:avLst/>
          </a:prstGeom>
          <a:solidFill>
            <a:schemeClr val="accent4">
              <a:lumMod val="20000"/>
              <a:lumOff val="80000"/>
            </a:schemeClr>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作动器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7444592" y="3193192"/>
            <a:ext cx="1147318" cy="369332"/>
          </a:xfrm>
          <a:prstGeom prst="rect">
            <a:avLst/>
          </a:prstGeom>
          <a:solidFill>
            <a:schemeClr val="bg1"/>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反馈信号</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9943378" y="3369232"/>
            <a:ext cx="960412" cy="646331"/>
          </a:xfrm>
          <a:prstGeom prst="rect">
            <a:avLst/>
          </a:prstGeom>
          <a:solidFill>
            <a:schemeClr val="accent6">
              <a:lumMod val="40000"/>
              <a:lumOff val="60000"/>
            </a:schemeClr>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4287328" y="150753"/>
            <a:ext cx="7729268" cy="2031325"/>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为了准确控制各发动机系统，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采用</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闭环</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控制系统。</a:t>
            </a:r>
          </a:p>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计算一个系统部件位置作为</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比较部件</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指令位置</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与</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实际位置</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，得到一个位置差值，此位置差即作为一个需求位置。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通过液压机械装置（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）的电液伺服阀（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）传送一个燃油压力信号一个系统部件（阀门，作动筒）使其运动。随着系统阀门或作动筒的运动，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接收部件位置的反馈信号。此过程不断重复，</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直到不再有位置差</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，即</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需求信号为</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。这样就完成了一个闭环控制，使</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能精确发动机系统部件。</a:t>
            </a:r>
          </a:p>
        </p:txBody>
      </p:sp>
    </p:spTree>
    <p:extLst>
      <p:ext uri="{BB962C8B-B14F-4D97-AF65-F5344CB8AC3E}">
        <p14:creationId xmlns:p14="http://schemas.microsoft.com/office/powerpoint/2010/main" val="4871895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014154" y="36572"/>
            <a:ext cx="7924800" cy="5991225"/>
          </a:xfrm>
          <a:prstGeom prst="rect">
            <a:avLst/>
          </a:prstGeom>
        </p:spPr>
      </p:pic>
      <p:sp>
        <p:nvSpPr>
          <p:cNvPr id="5" name="文本框 4"/>
          <p:cNvSpPr txBox="1"/>
          <p:nvPr/>
        </p:nvSpPr>
        <p:spPr>
          <a:xfrm>
            <a:off x="333735" y="856494"/>
            <a:ext cx="4170692" cy="5078313"/>
          </a:xfrm>
          <a:prstGeom prst="rect">
            <a:avLst/>
          </a:prstGeom>
          <a:solidFill>
            <a:schemeClr val="bg2"/>
          </a:solidFill>
        </p:spPr>
        <p:txBody>
          <a:bodyPr wrap="square" rtlCol="0">
            <a:spAutoFit/>
          </a:bodyPr>
          <a:lstStyle/>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下</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列是</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基准转速与对应的推力手柄解算器角度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(TRA)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，推力手柄角度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(TLA)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和反推力手柄角度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(RLA)(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说明：角度单位为度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）最大反推力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TRA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104</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RLA)</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）慢车反推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24</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TRA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62</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 </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RLA</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）慢车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36</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38</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TRA</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0</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 </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2.4</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TLA)</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）最大爬升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72</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TRA</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44</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TLA)</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）最大起飞</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复飞 </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78</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TRA</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52</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 </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TLA</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）最大认证推力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82.5</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TRA</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58</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 </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TLA)</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大认证推力是前推正推力手柄到前部止动位置时发动机产生的推力</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504427" y="6026663"/>
            <a:ext cx="3183147"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基准转速</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4817703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N1</a:t>
            </a:r>
            <a:r>
              <a:rPr lang="zh-CN" altLang="en-US" dirty="0" smtClean="0"/>
              <a:t>指令转速</a:t>
            </a:r>
            <a:endParaRPr lang="zh-CN" altLang="en-US" dirty="0"/>
          </a:p>
        </p:txBody>
      </p:sp>
      <p:sp>
        <p:nvSpPr>
          <p:cNvPr id="3" name="内容占位符 2"/>
          <p:cNvSpPr>
            <a:spLocks noGrp="1"/>
          </p:cNvSpPr>
          <p:nvPr>
            <p:ph idx="1"/>
          </p:nvPr>
        </p:nvSpPr>
        <p:spPr/>
        <p:txBody>
          <a:bodyPr/>
          <a:lstStyle/>
          <a:p>
            <a:r>
              <a:rPr lang="en-US" altLang="zh-CN" dirty="0"/>
              <a:t>EEC</a:t>
            </a:r>
            <a:r>
              <a:rPr lang="zh-CN" altLang="en-US" dirty="0"/>
              <a:t>根据推力手柄位置（相对于</a:t>
            </a:r>
            <a:r>
              <a:rPr lang="en-US" altLang="zh-CN" dirty="0"/>
              <a:t>N1</a:t>
            </a:r>
            <a:r>
              <a:rPr lang="zh-CN" altLang="en-US" dirty="0"/>
              <a:t>基准转速推力手柄位置）计算预定</a:t>
            </a:r>
            <a:r>
              <a:rPr lang="en-US" altLang="zh-CN" dirty="0"/>
              <a:t>N1</a:t>
            </a:r>
            <a:r>
              <a:rPr lang="zh-CN" altLang="en-US" dirty="0"/>
              <a:t>转速</a:t>
            </a:r>
            <a:r>
              <a:rPr lang="zh-CN" altLang="en-US" dirty="0" smtClean="0"/>
              <a:t>。</a:t>
            </a:r>
            <a:endParaRPr lang="en-US" altLang="zh-CN" dirty="0" smtClean="0"/>
          </a:p>
          <a:p>
            <a:r>
              <a:rPr lang="zh-CN" altLang="en-US" dirty="0" smtClean="0"/>
              <a:t>推</a:t>
            </a:r>
            <a:r>
              <a:rPr lang="zh-CN" altLang="en-US" dirty="0"/>
              <a:t>力手柄位置可通过手动或自动油门系统自动定位</a:t>
            </a:r>
            <a:r>
              <a:rPr lang="zh-CN" altLang="en-US" dirty="0" smtClean="0"/>
              <a:t>。</a:t>
            </a:r>
            <a:endParaRPr lang="en-US" altLang="zh-CN" dirty="0" smtClean="0"/>
          </a:p>
          <a:p>
            <a:r>
              <a:rPr lang="zh-CN" altLang="en-US" dirty="0" smtClean="0"/>
              <a:t>当</a:t>
            </a:r>
            <a:r>
              <a:rPr lang="zh-CN" altLang="en-US" dirty="0"/>
              <a:t>推力手柄在二个</a:t>
            </a:r>
            <a:r>
              <a:rPr lang="en-US" altLang="zh-CN" dirty="0"/>
              <a:t>N1</a:t>
            </a:r>
            <a:r>
              <a:rPr lang="zh-CN" altLang="en-US" dirty="0"/>
              <a:t>基准转速之间的位置时，</a:t>
            </a:r>
            <a:r>
              <a:rPr lang="en-US" altLang="zh-CN" dirty="0"/>
              <a:t>EEC</a:t>
            </a:r>
            <a:r>
              <a:rPr lang="zh-CN" altLang="en-US" dirty="0"/>
              <a:t>通过线性插值法获取</a:t>
            </a:r>
            <a:r>
              <a:rPr lang="en-US" altLang="zh-CN" dirty="0"/>
              <a:t>N1</a:t>
            </a:r>
            <a:r>
              <a:rPr lang="zh-CN" altLang="en-US" dirty="0"/>
              <a:t>指令转速。推力等级计算是建立在每一个固定推力等级水平可获得的</a:t>
            </a:r>
            <a:r>
              <a:rPr lang="en-US" altLang="zh-CN" dirty="0"/>
              <a:t>N1</a:t>
            </a:r>
            <a:r>
              <a:rPr lang="zh-CN" altLang="en-US" dirty="0"/>
              <a:t>转速。实际</a:t>
            </a:r>
            <a:r>
              <a:rPr lang="en-US" altLang="zh-CN" dirty="0"/>
              <a:t>N1</a:t>
            </a:r>
            <a:r>
              <a:rPr lang="zh-CN" altLang="en-US" dirty="0"/>
              <a:t>指令的计算是两个推力等级之间线性插值的函数。</a:t>
            </a:r>
          </a:p>
        </p:txBody>
      </p:sp>
    </p:spTree>
    <p:extLst>
      <p:ext uri="{BB962C8B-B14F-4D97-AF65-F5344CB8AC3E}">
        <p14:creationId xmlns:p14="http://schemas.microsoft.com/office/powerpoint/2010/main" val="32158671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发动机推力</a:t>
            </a:r>
            <a:endParaRPr lang="zh-CN" altLang="en-US" dirty="0"/>
          </a:p>
        </p:txBody>
      </p:sp>
      <p:sp>
        <p:nvSpPr>
          <p:cNvPr id="3" name="内容占位符 2"/>
          <p:cNvSpPr>
            <a:spLocks noGrp="1"/>
          </p:cNvSpPr>
          <p:nvPr>
            <p:ph idx="1"/>
          </p:nvPr>
        </p:nvSpPr>
        <p:spPr/>
        <p:txBody>
          <a:bodyPr/>
          <a:lstStyle/>
          <a:p>
            <a:r>
              <a:rPr lang="zh-CN" altLang="en-US" dirty="0"/>
              <a:t>在发动机实际运行中，发动机基准推力等级包</a:t>
            </a:r>
            <a:r>
              <a:rPr lang="zh-CN" altLang="en-US" dirty="0" smtClean="0"/>
              <a:t>括：</a:t>
            </a:r>
            <a:r>
              <a:rPr lang="en-US" altLang="zh-CN" dirty="0"/>
              <a:t>BUMP</a:t>
            </a:r>
            <a:r>
              <a:rPr lang="zh-CN" altLang="en-US" dirty="0"/>
              <a:t>，最大起飞</a:t>
            </a:r>
            <a:r>
              <a:rPr lang="en-US" altLang="zh-CN" dirty="0"/>
              <a:t>/</a:t>
            </a:r>
            <a:r>
              <a:rPr lang="zh-CN" altLang="en-US" dirty="0"/>
              <a:t>复飞（</a:t>
            </a:r>
            <a:r>
              <a:rPr lang="en-US" altLang="zh-CN" dirty="0"/>
              <a:t>MTO</a:t>
            </a:r>
            <a:r>
              <a:rPr lang="zh-CN" altLang="en-US" dirty="0"/>
              <a:t>），最大连续</a:t>
            </a:r>
            <a:r>
              <a:rPr lang="en-US" altLang="zh-CN" dirty="0"/>
              <a:t>(MCT)</a:t>
            </a:r>
            <a:r>
              <a:rPr lang="zh-CN" altLang="en-US" dirty="0"/>
              <a:t>，最大爬升</a:t>
            </a:r>
            <a:r>
              <a:rPr lang="en-US" altLang="zh-CN" dirty="0"/>
              <a:t>(MCL)</a:t>
            </a:r>
            <a:r>
              <a:rPr lang="zh-CN" altLang="en-US" dirty="0"/>
              <a:t>，慢车</a:t>
            </a:r>
            <a:r>
              <a:rPr lang="en-US" altLang="zh-CN" dirty="0"/>
              <a:t>(IDLE)</a:t>
            </a:r>
            <a:r>
              <a:rPr lang="zh-CN" altLang="en-US" dirty="0"/>
              <a:t>和最大反推力（</a:t>
            </a:r>
            <a:r>
              <a:rPr lang="en-US" altLang="zh-CN" dirty="0"/>
              <a:t>MREV</a:t>
            </a:r>
            <a:r>
              <a:rPr lang="zh-CN" altLang="en-US" dirty="0"/>
              <a:t>）。</a:t>
            </a:r>
          </a:p>
          <a:p>
            <a:r>
              <a:rPr lang="en-US" altLang="zh-CN" dirty="0"/>
              <a:t>EOB</a:t>
            </a:r>
            <a:r>
              <a:rPr lang="zh-CN" altLang="en-US" dirty="0"/>
              <a:t>（应急储备</a:t>
            </a:r>
            <a:r>
              <a:rPr lang="en-US" altLang="zh-CN" dirty="0"/>
              <a:t>/BUMP</a:t>
            </a:r>
            <a:r>
              <a:rPr lang="zh-CN" altLang="en-US" dirty="0"/>
              <a:t>），</a:t>
            </a:r>
            <a:r>
              <a:rPr lang="en-US" altLang="zh-CN" dirty="0"/>
              <a:t>MTO</a:t>
            </a:r>
            <a:r>
              <a:rPr lang="zh-CN" altLang="en-US" dirty="0"/>
              <a:t>（最大起飞</a:t>
            </a:r>
            <a:r>
              <a:rPr lang="en-US" altLang="zh-CN" dirty="0"/>
              <a:t>/</a:t>
            </a:r>
            <a:r>
              <a:rPr lang="zh-CN" altLang="en-US" dirty="0"/>
              <a:t>复飞），</a:t>
            </a:r>
            <a:r>
              <a:rPr lang="en-US" altLang="zh-CN" dirty="0"/>
              <a:t>MCT</a:t>
            </a:r>
            <a:r>
              <a:rPr lang="zh-CN" altLang="en-US" dirty="0"/>
              <a:t>（最大连续）和</a:t>
            </a:r>
            <a:r>
              <a:rPr lang="en-US" altLang="zh-CN" dirty="0"/>
              <a:t>MCL</a:t>
            </a:r>
            <a:r>
              <a:rPr lang="zh-CN" altLang="en-US" dirty="0"/>
              <a:t>（最大爬升）四个参数要依据飞机机型和发动机类型。</a:t>
            </a:r>
            <a:r>
              <a:rPr lang="en-US" altLang="zh-CN" dirty="0"/>
              <a:t>MREV</a:t>
            </a:r>
            <a:r>
              <a:rPr lang="zh-CN" altLang="en-US" dirty="0"/>
              <a:t>（最大反推力）等级和慢车对于所有发动机类型和机型都是相同的。</a:t>
            </a:r>
          </a:p>
          <a:p>
            <a:r>
              <a:rPr lang="zh-CN" altLang="en-US" dirty="0"/>
              <a:t>最大起飞推力是最高的正常推力等级。</a:t>
            </a:r>
          </a:p>
          <a:p>
            <a:endParaRPr lang="zh-CN" altLang="en-US" dirty="0"/>
          </a:p>
        </p:txBody>
      </p:sp>
    </p:spTree>
    <p:extLst>
      <p:ext uri="{BB962C8B-B14F-4D97-AF65-F5344CB8AC3E}">
        <p14:creationId xmlns:p14="http://schemas.microsoft.com/office/powerpoint/2010/main" val="42879503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014154" y="36572"/>
            <a:ext cx="7924800" cy="5991225"/>
          </a:xfrm>
          <a:prstGeom prst="rect">
            <a:avLst/>
          </a:prstGeom>
        </p:spPr>
      </p:pic>
      <p:sp>
        <p:nvSpPr>
          <p:cNvPr id="5" name="文本框 4"/>
          <p:cNvSpPr txBox="1"/>
          <p:nvPr/>
        </p:nvSpPr>
        <p:spPr>
          <a:xfrm>
            <a:off x="566648" y="2262599"/>
            <a:ext cx="3875956" cy="2031325"/>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对于最大起飞</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复飞（</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MTO</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）和发动机连续（</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MCT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）推力，其所对应的的推力手柄解算器角度（</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78</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都是相同的。起飞推力用于低高度、低空速飞行，而最大连续推力适用于所有其他飞行阶段。事实上，它们相当于两个版本的最大额定推力等级。</a:t>
            </a:r>
          </a:p>
        </p:txBody>
      </p:sp>
      <p:sp>
        <p:nvSpPr>
          <p:cNvPr id="12" name="文本框 11"/>
          <p:cNvSpPr txBox="1"/>
          <p:nvPr/>
        </p:nvSpPr>
        <p:spPr>
          <a:xfrm>
            <a:off x="4047946" y="6026663"/>
            <a:ext cx="4096109"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最大额定推力定级</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7765151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642483" y="0"/>
            <a:ext cx="6048375" cy="5876925"/>
          </a:xfrm>
          <a:prstGeom prst="rect">
            <a:avLst/>
          </a:prstGeom>
        </p:spPr>
      </p:pic>
      <p:sp>
        <p:nvSpPr>
          <p:cNvPr id="5" name="文本框 4"/>
          <p:cNvSpPr txBox="1"/>
          <p:nvPr/>
        </p:nvSpPr>
        <p:spPr>
          <a:xfrm>
            <a:off x="220962" y="940462"/>
            <a:ext cx="5421521" cy="4524315"/>
          </a:xfrm>
          <a:prstGeom prst="rect">
            <a:avLst/>
          </a:prstGeom>
          <a:solidFill>
            <a:schemeClr val="bg2"/>
          </a:solidFill>
        </p:spPr>
        <p:txBody>
          <a:bodyPr wrap="square" rtlCol="0">
            <a:spAutoFit/>
          </a:bodyPr>
          <a:lstStyle/>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是选装项目，只有</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CFM56-7B26/B1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CFM56-7B24/B1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CFM56-7B22/B1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发动机装备了</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起飞</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推力在起飞时可以获得超过正常最大起飞推力的更大推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推力仅应用于</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起飞推力等级</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，最大爬升，最大连续和复飞推力等级不受影响。</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装备有</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的飞机具有推力储备的能力</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，其储备的推力超过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正常模式下的设置的标准推力。储备推力只有飞机在遭遇</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风切变</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以及飞</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机临近撞击地面</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时才能应急使用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未装备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的发动机起飞推力在低于某一温度（平推力拐点）范围内保持不变，称为</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平推力</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段</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随着环境温度的升高，当温度高于</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平推力拐点</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温度后，发动机推力开始下降，</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以保持排气温度不超过极限值</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。而装备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发动机在到达到拐点后的一段温度范围内，仍保持平推力等级</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143663" y="6026663"/>
            <a:ext cx="3904675"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平推力和拐点温度</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8890995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9564" y="816390"/>
            <a:ext cx="5645808" cy="4247317"/>
          </a:xfrm>
          <a:prstGeom prst="rect">
            <a:avLst/>
          </a:prstGeom>
          <a:solidFill>
            <a:schemeClr val="bg2"/>
          </a:solidFill>
        </p:spPr>
        <p:txBody>
          <a:bodyPr wrap="square" rtlCol="0">
            <a:spAutoFit/>
          </a:bodyPr>
          <a:lstStyle/>
          <a:p>
            <a:pPr indent="180000"/>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动机风扇转速（</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）调节配平</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发动机推力随着转速的增加而增大，发动机转速是影响发动机推力大小，并作为推力设置的最基本参数。高涵道比涡扇发动机的推力主要是由外涵风扇产生，因此可以使用发动机低压转子转速</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（即风扇转速）来表征发动机推力大小</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由于发动机个体差异，</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每台发动机在相同</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转速时产生的推力不同</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。发动机组装后都要进行测试，以确保发动机满足性能要求。这些测试之一就是检测发动机推力和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转速。为了确保在相同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指示转速下所有发动机都具有相同的起飞和初始爬升推力，使用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配平来调整</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指示和指令转速</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配平调节用于降低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指令转速和升高</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指示转速。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在有</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配平和无</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配平之间转换时，转速变化缓慢，以防止推力产生突变。</a:t>
            </a:r>
          </a:p>
        </p:txBody>
      </p:sp>
      <p:sp>
        <p:nvSpPr>
          <p:cNvPr id="12" name="文本框 11"/>
          <p:cNvSpPr txBox="1"/>
          <p:nvPr/>
        </p:nvSpPr>
        <p:spPr>
          <a:xfrm>
            <a:off x="4754593" y="5862761"/>
            <a:ext cx="268281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6231187" y="816389"/>
            <a:ext cx="5645808" cy="1754326"/>
          </a:xfrm>
          <a:prstGeom prst="rect">
            <a:avLst/>
          </a:prstGeom>
          <a:solidFill>
            <a:schemeClr val="bg2"/>
          </a:solidFill>
        </p:spPr>
        <p:txBody>
          <a:bodyPr wrap="square" rtlCol="0">
            <a:spAutoFit/>
          </a:bodyPr>
          <a:lstStyle/>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共</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有八个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配平等级。这些风扇配平等级用数字标记为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级，其中</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表示无配平，</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的最大配平。发动机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配平等级储存在发动机识别塞中，</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配平等级显示在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 BITE</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 CDU IDENT/CONFIG</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页面。</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配平只有在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转速超过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3900RPM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75%N1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）时才会工作。</a:t>
            </a:r>
          </a:p>
        </p:txBody>
      </p:sp>
      <p:pic>
        <p:nvPicPr>
          <p:cNvPr id="2" name="图片 1"/>
          <p:cNvPicPr>
            <a:picLocks noChangeAspect="1"/>
          </p:cNvPicPr>
          <p:nvPr/>
        </p:nvPicPr>
        <p:blipFill>
          <a:blip r:embed="rId2"/>
          <a:stretch>
            <a:fillRect/>
          </a:stretch>
        </p:blipFill>
        <p:spPr>
          <a:xfrm>
            <a:off x="7720642" y="2940048"/>
            <a:ext cx="2874646" cy="2527899"/>
          </a:xfrm>
          <a:prstGeom prst="rect">
            <a:avLst/>
          </a:prstGeom>
          <a:ln>
            <a:solidFill>
              <a:srgbClr val="FFC000"/>
            </a:solidFill>
          </a:ln>
        </p:spPr>
      </p:pic>
    </p:spTree>
    <p:extLst>
      <p:ext uri="{BB962C8B-B14F-4D97-AF65-F5344CB8AC3E}">
        <p14:creationId xmlns:p14="http://schemas.microsoft.com/office/powerpoint/2010/main" val="40896797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6618" y="0"/>
            <a:ext cx="8320112" cy="6858000"/>
          </a:xfrm>
          <a:prstGeom prst="rect">
            <a:avLst/>
          </a:prstGeom>
        </p:spPr>
      </p:pic>
      <p:sp>
        <p:nvSpPr>
          <p:cNvPr id="12" name="文本框 11"/>
          <p:cNvSpPr txBox="1"/>
          <p:nvPr/>
        </p:nvSpPr>
        <p:spPr>
          <a:xfrm>
            <a:off x="9989389" y="6026663"/>
            <a:ext cx="2027207"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H="1" flipV="1">
            <a:off x="6918390" y="3349760"/>
            <a:ext cx="1457864" cy="928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576730" y="334258"/>
            <a:ext cx="1890287" cy="923330"/>
          </a:xfrm>
          <a:prstGeom prst="rect">
            <a:avLst/>
          </a:prstGeom>
          <a:solidFill>
            <a:schemeClr val="bg2"/>
          </a:solidFill>
        </p:spPr>
        <p:txBody>
          <a:bodyPr wrap="square" rtlCol="0">
            <a:spAutoFit/>
          </a:bodyPr>
          <a:lstStyle/>
          <a:p>
            <a:pPr algn="ct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号发动机指令转速是</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95.4%</a:t>
            </a:r>
          </a:p>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但指示为</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96%</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 name="矩形 2"/>
          <p:cNvSpPr/>
          <p:nvPr/>
        </p:nvSpPr>
        <p:spPr>
          <a:xfrm>
            <a:off x="901646" y="1483744"/>
            <a:ext cx="901280" cy="28467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405909" y="1397479"/>
            <a:ext cx="1096421" cy="43132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265948" y="3065088"/>
            <a:ext cx="987544" cy="28467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973978" y="3065088"/>
            <a:ext cx="987544" cy="28467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788554" y="3909370"/>
            <a:ext cx="2252598" cy="369332"/>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推力指示：实际推力</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H="1" flipV="1">
            <a:off x="6918390" y="4312101"/>
            <a:ext cx="728932" cy="622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559027" y="4838312"/>
            <a:ext cx="1886527" cy="646331"/>
          </a:xfrm>
          <a:prstGeom prst="rect">
            <a:avLst/>
          </a:prstGeom>
          <a:solidFill>
            <a:schemeClr val="bg2"/>
          </a:solidFill>
        </p:spPr>
        <p:txBody>
          <a:bodyPr wrap="square" rtlCol="0">
            <a:spAutoFit/>
          </a:bodyPr>
          <a:lstStyle/>
          <a:p>
            <a:pPr algn="ct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号发动机实际</a:t>
            </a:r>
            <a:endPar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为</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95.4%N1</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7905934" y="1872432"/>
            <a:ext cx="3867161" cy="1477328"/>
          </a:xfrm>
          <a:prstGeom prst="rect">
            <a:avLst/>
          </a:prstGeom>
          <a:solidFill>
            <a:schemeClr val="bg2"/>
          </a:solidFill>
        </p:spPr>
        <p:txBody>
          <a:bodyPr wrap="square" rtlCol="0">
            <a:spAutoFit/>
          </a:bodyPr>
          <a:lstStyle/>
          <a:p>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只有当下列条件出现时，</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配平调节有效</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）高度低于</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15, 000ft(4572m)</a:t>
            </a:r>
          </a:p>
          <a:p>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）马赫数低于</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0.40</a:t>
            </a:r>
          </a:p>
          <a:p>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转速在</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75</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99.54</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之间。</a:t>
            </a:r>
          </a:p>
        </p:txBody>
      </p:sp>
    </p:spTree>
    <p:extLst>
      <p:ext uri="{BB962C8B-B14F-4D97-AF65-F5344CB8AC3E}">
        <p14:creationId xmlns:p14="http://schemas.microsoft.com/office/powerpoint/2010/main" val="14931640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§7.11	</a:t>
            </a:r>
            <a:r>
              <a:rPr lang="zh-CN" altLang="en-US" dirty="0"/>
              <a:t>推力控制模</a:t>
            </a:r>
            <a:r>
              <a:rPr lang="zh-CN" altLang="en-US" dirty="0" smtClean="0"/>
              <a:t>式</a:t>
            </a:r>
            <a:endParaRPr lang="zh-CN" altLang="en-US" dirty="0"/>
          </a:p>
        </p:txBody>
      </p:sp>
      <p:sp>
        <p:nvSpPr>
          <p:cNvPr id="3" name="内容占位符 2"/>
          <p:cNvSpPr>
            <a:spLocks noGrp="1"/>
          </p:cNvSpPr>
          <p:nvPr>
            <p:ph idx="1"/>
          </p:nvPr>
        </p:nvSpPr>
        <p:spPr/>
        <p:txBody>
          <a:bodyPr/>
          <a:lstStyle/>
          <a:p>
            <a:r>
              <a:rPr lang="en-US" altLang="zh-CN" dirty="0" smtClean="0"/>
              <a:t>EEC</a:t>
            </a:r>
            <a:r>
              <a:rPr lang="zh-CN" altLang="en-US" dirty="0"/>
              <a:t>从</a:t>
            </a:r>
            <a:r>
              <a:rPr lang="en-US" altLang="zh-CN" dirty="0"/>
              <a:t>ADIRU</a:t>
            </a:r>
            <a:r>
              <a:rPr lang="zh-CN" altLang="en-US" dirty="0"/>
              <a:t>（大气数据惯性基准组件）获取环境总压</a:t>
            </a:r>
            <a:r>
              <a:rPr lang="en-US" altLang="zh-CN" dirty="0"/>
              <a:t>(PT)</a:t>
            </a:r>
            <a:r>
              <a:rPr lang="zh-CN" altLang="en-US" dirty="0"/>
              <a:t>，或通过环境总温</a:t>
            </a:r>
            <a:r>
              <a:rPr lang="en-US" altLang="zh-CN" dirty="0"/>
              <a:t>(TAT)</a:t>
            </a:r>
            <a:r>
              <a:rPr lang="zh-CN" altLang="en-US" dirty="0"/>
              <a:t>和环境静压</a:t>
            </a:r>
            <a:r>
              <a:rPr lang="en-US" altLang="zh-CN" dirty="0"/>
              <a:t>(P0)</a:t>
            </a:r>
            <a:r>
              <a:rPr lang="zh-CN" altLang="en-US" dirty="0"/>
              <a:t>计算出环境总压。</a:t>
            </a:r>
            <a:r>
              <a:rPr lang="en-US" altLang="zh-CN" dirty="0"/>
              <a:t>EEC</a:t>
            </a:r>
            <a:r>
              <a:rPr lang="zh-CN" altLang="en-US" dirty="0"/>
              <a:t>从</a:t>
            </a:r>
            <a:r>
              <a:rPr lang="en-US" altLang="zh-CN" dirty="0"/>
              <a:t>ADIRU </a:t>
            </a:r>
            <a:r>
              <a:rPr lang="zh-CN" altLang="en-US" dirty="0"/>
              <a:t>或</a:t>
            </a:r>
            <a:r>
              <a:rPr lang="en-US" altLang="zh-CN" dirty="0"/>
              <a:t>EEC</a:t>
            </a:r>
            <a:r>
              <a:rPr lang="zh-CN" altLang="en-US" dirty="0"/>
              <a:t>中的</a:t>
            </a:r>
            <a:r>
              <a:rPr lang="en-US" altLang="zh-CN" dirty="0"/>
              <a:t>P0</a:t>
            </a:r>
            <a:r>
              <a:rPr lang="zh-CN" altLang="en-US" dirty="0"/>
              <a:t>传感器上获得</a:t>
            </a:r>
            <a:r>
              <a:rPr lang="en-US" altLang="zh-CN" dirty="0"/>
              <a:t>P0</a:t>
            </a:r>
            <a:r>
              <a:rPr lang="zh-CN" altLang="en-US" dirty="0"/>
              <a:t>。</a:t>
            </a:r>
            <a:r>
              <a:rPr lang="en-US" altLang="zh-CN" dirty="0"/>
              <a:t>EEC</a:t>
            </a:r>
            <a:r>
              <a:rPr lang="zh-CN" altLang="en-US" dirty="0"/>
              <a:t>从</a:t>
            </a:r>
            <a:r>
              <a:rPr lang="en-US" altLang="zh-CN" dirty="0"/>
              <a:t>ADIRU</a:t>
            </a:r>
            <a:r>
              <a:rPr lang="zh-CN" altLang="en-US" dirty="0"/>
              <a:t>或发动机上</a:t>
            </a:r>
            <a:r>
              <a:rPr lang="en-US" altLang="zh-CN" dirty="0"/>
              <a:t>T12</a:t>
            </a:r>
            <a:r>
              <a:rPr lang="zh-CN" altLang="en-US" dirty="0"/>
              <a:t>传感器中获取</a:t>
            </a:r>
            <a:r>
              <a:rPr lang="en-US" altLang="zh-CN" dirty="0"/>
              <a:t>TAT</a:t>
            </a:r>
            <a:r>
              <a:rPr lang="zh-CN" altLang="en-US" dirty="0"/>
              <a:t>。</a:t>
            </a:r>
          </a:p>
          <a:p>
            <a:r>
              <a:rPr lang="en-US" altLang="zh-CN" dirty="0"/>
              <a:t>EEC</a:t>
            </a:r>
            <a:r>
              <a:rPr lang="zh-CN" altLang="en-US" dirty="0"/>
              <a:t>有三种工作模式</a:t>
            </a:r>
            <a:r>
              <a:rPr lang="en-US" altLang="zh-CN" dirty="0"/>
              <a:t>:</a:t>
            </a:r>
          </a:p>
          <a:p>
            <a:r>
              <a:rPr lang="en-US" altLang="zh-CN" dirty="0"/>
              <a:t>· </a:t>
            </a:r>
            <a:r>
              <a:rPr lang="zh-CN" altLang="en-US" dirty="0"/>
              <a:t>正常模式</a:t>
            </a:r>
          </a:p>
          <a:p>
            <a:r>
              <a:rPr lang="en-US" altLang="zh-CN" dirty="0"/>
              <a:t>· </a:t>
            </a:r>
            <a:r>
              <a:rPr lang="zh-CN" altLang="en-US" dirty="0"/>
              <a:t>软备用模式</a:t>
            </a:r>
          </a:p>
          <a:p>
            <a:r>
              <a:rPr lang="en-US" altLang="zh-CN" dirty="0"/>
              <a:t>· </a:t>
            </a:r>
            <a:r>
              <a:rPr lang="zh-CN" altLang="en-US" dirty="0"/>
              <a:t>硬备用模式。</a:t>
            </a:r>
          </a:p>
          <a:p>
            <a:endParaRPr lang="zh-CN" altLang="en-US" dirty="0"/>
          </a:p>
        </p:txBody>
      </p:sp>
    </p:spTree>
    <p:extLst>
      <p:ext uri="{BB962C8B-B14F-4D97-AF65-F5344CB8AC3E}">
        <p14:creationId xmlns:p14="http://schemas.microsoft.com/office/powerpoint/2010/main" val="13098371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a:t>
            </a:r>
            <a:r>
              <a:rPr lang="zh-CN" altLang="en-US" dirty="0"/>
              <a:t>力控制模</a:t>
            </a:r>
            <a:r>
              <a:rPr lang="zh-CN" altLang="en-US" dirty="0" smtClean="0"/>
              <a:t>式</a:t>
            </a:r>
            <a:r>
              <a:rPr lang="en-US" altLang="zh-CN" dirty="0" smtClean="0"/>
              <a:t>-</a:t>
            </a:r>
            <a:r>
              <a:rPr lang="zh-CN" altLang="en-US" dirty="0" smtClean="0"/>
              <a:t>正常模式</a:t>
            </a:r>
            <a:endParaRPr lang="zh-CN" altLang="en-US" dirty="0"/>
          </a:p>
        </p:txBody>
      </p:sp>
      <p:sp>
        <p:nvSpPr>
          <p:cNvPr id="3" name="内容占位符 2"/>
          <p:cNvSpPr>
            <a:spLocks noGrp="1"/>
          </p:cNvSpPr>
          <p:nvPr>
            <p:ph idx="1"/>
          </p:nvPr>
        </p:nvSpPr>
        <p:spPr/>
        <p:txBody>
          <a:bodyPr/>
          <a:lstStyle/>
          <a:p>
            <a:r>
              <a:rPr lang="zh-CN" altLang="en-US" dirty="0" smtClean="0"/>
              <a:t>在</a:t>
            </a:r>
            <a:r>
              <a:rPr lang="zh-CN" altLang="en-US" dirty="0"/>
              <a:t>正常工作模式下，</a:t>
            </a:r>
            <a:r>
              <a:rPr lang="en-US" altLang="zh-CN" dirty="0"/>
              <a:t>EEC</a:t>
            </a:r>
            <a:r>
              <a:rPr lang="zh-CN" altLang="en-US" dirty="0"/>
              <a:t>根据来自</a:t>
            </a:r>
            <a:r>
              <a:rPr lang="en-US" altLang="zh-CN" dirty="0"/>
              <a:t>ADIRU</a:t>
            </a:r>
            <a:r>
              <a:rPr lang="zh-CN" altLang="en-US" dirty="0"/>
              <a:t>的二个</a:t>
            </a:r>
            <a:r>
              <a:rPr lang="en-US" altLang="zh-CN" dirty="0" smtClean="0"/>
              <a:t>PT</a:t>
            </a:r>
            <a:r>
              <a:rPr lang="zh-CN" altLang="en-US" dirty="0" smtClean="0"/>
              <a:t>（总压）值</a:t>
            </a:r>
            <a:r>
              <a:rPr lang="zh-CN" altLang="en-US" dirty="0"/>
              <a:t>和</a:t>
            </a:r>
            <a:r>
              <a:rPr lang="en-US" altLang="zh-CN" dirty="0"/>
              <a:t>P0</a:t>
            </a:r>
            <a:r>
              <a:rPr lang="zh-CN" altLang="en-US" dirty="0"/>
              <a:t>计算马赫数。马赫数是用于计算</a:t>
            </a:r>
            <a:r>
              <a:rPr lang="en-US" altLang="zh-CN" dirty="0"/>
              <a:t>N1</a:t>
            </a:r>
            <a:r>
              <a:rPr lang="zh-CN" altLang="en-US" dirty="0"/>
              <a:t>基准转速的多个参数之一</a:t>
            </a:r>
            <a:r>
              <a:rPr lang="zh-CN" altLang="en-US" dirty="0" smtClean="0"/>
              <a:t>。</a:t>
            </a:r>
            <a:endParaRPr lang="en-US" altLang="zh-CN" dirty="0" smtClean="0"/>
          </a:p>
          <a:p>
            <a:r>
              <a:rPr lang="zh-CN" altLang="en-US" dirty="0" smtClean="0"/>
              <a:t>如</a:t>
            </a:r>
            <a:r>
              <a:rPr lang="zh-CN" altLang="en-US" dirty="0"/>
              <a:t>外部空气压力、温度、马赫数改变</a:t>
            </a:r>
            <a:r>
              <a:rPr lang="en-US" altLang="zh-CN" dirty="0"/>
              <a:t>, N1</a:t>
            </a:r>
            <a:r>
              <a:rPr lang="zh-CN" altLang="en-US" dirty="0"/>
              <a:t>基准转速也改变。这确保发动机推力满足飞机性能要求。</a:t>
            </a:r>
          </a:p>
          <a:p>
            <a:r>
              <a:rPr lang="zh-CN" altLang="en-US" dirty="0"/>
              <a:t>当下列状况都发生时，</a:t>
            </a:r>
            <a:r>
              <a:rPr lang="en-US" altLang="zh-CN" dirty="0"/>
              <a:t>EEC</a:t>
            </a:r>
            <a:r>
              <a:rPr lang="zh-CN" altLang="en-US" dirty="0"/>
              <a:t>在正常模式</a:t>
            </a:r>
            <a:r>
              <a:rPr lang="en-US" altLang="zh-CN" dirty="0"/>
              <a:t>:</a:t>
            </a:r>
          </a:p>
          <a:p>
            <a:r>
              <a:rPr lang="zh-CN" altLang="en-US" dirty="0" smtClean="0"/>
              <a:t>（</a:t>
            </a:r>
            <a:r>
              <a:rPr lang="en-US" altLang="zh-CN" dirty="0" smtClean="0"/>
              <a:t>1</a:t>
            </a:r>
            <a:r>
              <a:rPr lang="zh-CN" altLang="en-US" dirty="0" smtClean="0"/>
              <a:t>）</a:t>
            </a:r>
            <a:r>
              <a:rPr lang="en-US" altLang="zh-CN" dirty="0" smtClean="0"/>
              <a:t>PT</a:t>
            </a:r>
            <a:r>
              <a:rPr lang="zh-CN" altLang="en-US" dirty="0"/>
              <a:t>（大气总压）有效</a:t>
            </a:r>
          </a:p>
          <a:p>
            <a:r>
              <a:rPr lang="zh-CN" altLang="en-US" dirty="0" smtClean="0"/>
              <a:t>（</a:t>
            </a:r>
            <a:r>
              <a:rPr lang="en-US" altLang="zh-CN" dirty="0" smtClean="0"/>
              <a:t>2</a:t>
            </a:r>
            <a:r>
              <a:rPr lang="zh-CN" altLang="en-US" dirty="0" smtClean="0"/>
              <a:t>）</a:t>
            </a:r>
            <a:r>
              <a:rPr lang="en-US" altLang="zh-CN" dirty="0" smtClean="0"/>
              <a:t>P5</a:t>
            </a:r>
            <a:r>
              <a:rPr lang="zh-CN" altLang="en-US" dirty="0"/>
              <a:t>后顶板上的</a:t>
            </a:r>
            <a:r>
              <a:rPr lang="en-US" altLang="zh-CN" dirty="0"/>
              <a:t>EEC</a:t>
            </a:r>
            <a:r>
              <a:rPr lang="zh-CN" altLang="en-US" dirty="0"/>
              <a:t>电门在</a:t>
            </a:r>
            <a:r>
              <a:rPr lang="en-US" altLang="zh-CN" dirty="0"/>
              <a:t>ON</a:t>
            </a:r>
            <a:r>
              <a:rPr lang="zh-CN" altLang="en-US" dirty="0"/>
              <a:t>位。</a:t>
            </a:r>
          </a:p>
          <a:p>
            <a:endParaRPr lang="zh-CN" altLang="en-US" dirty="0"/>
          </a:p>
        </p:txBody>
      </p:sp>
      <p:pic>
        <p:nvPicPr>
          <p:cNvPr id="4" name="图片 3"/>
          <p:cNvPicPr>
            <a:picLocks noChangeAspect="1"/>
          </p:cNvPicPr>
          <p:nvPr/>
        </p:nvPicPr>
        <p:blipFill>
          <a:blip r:embed="rId2"/>
          <a:stretch>
            <a:fillRect/>
          </a:stretch>
        </p:blipFill>
        <p:spPr>
          <a:xfrm>
            <a:off x="7361360" y="3302610"/>
            <a:ext cx="4362450" cy="2486025"/>
          </a:xfrm>
          <a:prstGeom prst="rect">
            <a:avLst/>
          </a:prstGeom>
        </p:spPr>
      </p:pic>
    </p:spTree>
    <p:extLst>
      <p:ext uri="{BB962C8B-B14F-4D97-AF65-F5344CB8AC3E}">
        <p14:creationId xmlns:p14="http://schemas.microsoft.com/office/powerpoint/2010/main" val="27732427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推力控制模式</a:t>
            </a:r>
            <a:r>
              <a:rPr lang="en-US" altLang="zh-CN" dirty="0"/>
              <a:t>-</a:t>
            </a:r>
            <a:r>
              <a:rPr lang="zh-CN" altLang="en-US" dirty="0"/>
              <a:t>正常模式</a:t>
            </a:r>
          </a:p>
        </p:txBody>
      </p:sp>
      <p:sp>
        <p:nvSpPr>
          <p:cNvPr id="3" name="内容占位符 2"/>
          <p:cNvSpPr>
            <a:spLocks noGrp="1"/>
          </p:cNvSpPr>
          <p:nvPr>
            <p:ph idx="1"/>
          </p:nvPr>
        </p:nvSpPr>
        <p:spPr/>
        <p:txBody>
          <a:bodyPr/>
          <a:lstStyle/>
          <a:p>
            <a:r>
              <a:rPr lang="en-US" altLang="zh-CN" dirty="0"/>
              <a:t>PT</a:t>
            </a:r>
            <a:r>
              <a:rPr lang="zh-CN" altLang="en-US" dirty="0"/>
              <a:t>在下列情况下有效</a:t>
            </a:r>
            <a:r>
              <a:rPr lang="en-US" altLang="zh-CN" dirty="0"/>
              <a:t>:</a:t>
            </a:r>
          </a:p>
          <a:p>
            <a:r>
              <a:rPr lang="zh-CN" altLang="en-US" dirty="0" smtClean="0"/>
              <a:t>来</a:t>
            </a:r>
            <a:r>
              <a:rPr lang="zh-CN" altLang="en-US" dirty="0"/>
              <a:t>自两个</a:t>
            </a:r>
            <a:r>
              <a:rPr lang="en-US" altLang="zh-CN" dirty="0"/>
              <a:t>ADIRU </a:t>
            </a:r>
            <a:r>
              <a:rPr lang="zh-CN" altLang="en-US" dirty="0"/>
              <a:t>的</a:t>
            </a:r>
            <a:r>
              <a:rPr lang="en-US" altLang="zh-CN" dirty="0"/>
              <a:t>PT</a:t>
            </a:r>
            <a:r>
              <a:rPr lang="zh-CN" altLang="en-US" dirty="0"/>
              <a:t>信号均在限制范围内</a:t>
            </a:r>
          </a:p>
          <a:p>
            <a:r>
              <a:rPr lang="en-US" altLang="zh-CN" dirty="0" smtClean="0"/>
              <a:t>PT</a:t>
            </a:r>
            <a:r>
              <a:rPr lang="zh-CN" altLang="en-US" dirty="0"/>
              <a:t>信号一致</a:t>
            </a:r>
          </a:p>
          <a:p>
            <a:r>
              <a:rPr lang="zh-CN" altLang="en-US" dirty="0" smtClean="0"/>
              <a:t>至</a:t>
            </a:r>
            <a:r>
              <a:rPr lang="zh-CN" altLang="en-US" dirty="0"/>
              <a:t>少一个</a:t>
            </a:r>
            <a:r>
              <a:rPr lang="en-US" altLang="zh-CN" dirty="0"/>
              <a:t>PT</a:t>
            </a:r>
            <a:r>
              <a:rPr lang="zh-CN" altLang="en-US" dirty="0"/>
              <a:t>探测空速管在加热</a:t>
            </a:r>
          </a:p>
          <a:p>
            <a:r>
              <a:rPr lang="zh-CN" altLang="en-US" dirty="0" smtClean="0"/>
              <a:t>空</a:t>
            </a:r>
            <a:r>
              <a:rPr lang="zh-CN" altLang="en-US" dirty="0"/>
              <a:t>速管探头加热断开，飞机在地面且</a:t>
            </a:r>
            <a:r>
              <a:rPr lang="en-US" altLang="zh-CN" dirty="0"/>
              <a:t>TRA</a:t>
            </a:r>
            <a:r>
              <a:rPr lang="zh-CN" altLang="en-US" dirty="0"/>
              <a:t>（推力手柄解算器角度）小于</a:t>
            </a:r>
            <a:r>
              <a:rPr lang="en-US" altLang="zh-CN" dirty="0" smtClean="0"/>
              <a:t>53</a:t>
            </a:r>
            <a:r>
              <a:rPr lang="en-US" altLang="zh-CN" dirty="0" smtClean="0">
                <a:sym typeface="Symbol" panose="05050102010706020507" pitchFamily="18" charset="2"/>
              </a:rPr>
              <a:t></a:t>
            </a:r>
            <a:r>
              <a:rPr lang="zh-CN" altLang="en-US" dirty="0" smtClean="0"/>
              <a:t>。</a:t>
            </a:r>
            <a:endParaRPr lang="zh-CN" altLang="en-US" dirty="0"/>
          </a:p>
          <a:p>
            <a:endParaRPr lang="zh-CN" altLang="en-US" dirty="0"/>
          </a:p>
        </p:txBody>
      </p:sp>
    </p:spTree>
    <p:extLst>
      <p:ext uri="{BB962C8B-B14F-4D97-AF65-F5344CB8AC3E}">
        <p14:creationId xmlns:p14="http://schemas.microsoft.com/office/powerpoint/2010/main" val="2377442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65" y="1450676"/>
            <a:ext cx="8637670" cy="4803471"/>
          </a:xfrm>
          <a:prstGeom prst="rect">
            <a:avLst/>
          </a:prstGeom>
        </p:spPr>
      </p:pic>
      <p:sp>
        <p:nvSpPr>
          <p:cNvPr id="4" name="文本框 3"/>
          <p:cNvSpPr txBox="1"/>
          <p:nvPr/>
        </p:nvSpPr>
        <p:spPr>
          <a:xfrm>
            <a:off x="8111921" y="6026663"/>
            <a:ext cx="3904675"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输入参数选择</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7852843" y="146514"/>
            <a:ext cx="4232765" cy="1200329"/>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果双重传感器故障，将选择一个根据其他现有的参数经过计算得到的</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模拟值</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。这些参数包括：</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 N2, PS3, T25, T3, FMV, VBV and VSV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反馈位置。</a:t>
            </a:r>
          </a:p>
        </p:txBody>
      </p:sp>
      <p:sp>
        <p:nvSpPr>
          <p:cNvPr id="6" name="矩形 5"/>
          <p:cNvSpPr/>
          <p:nvPr/>
        </p:nvSpPr>
        <p:spPr>
          <a:xfrm>
            <a:off x="1897812" y="2412192"/>
            <a:ext cx="1276709" cy="5348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897812" y="4741321"/>
            <a:ext cx="1276709" cy="5348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a:off x="3550300" y="3720920"/>
            <a:ext cx="3113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0988" y="42681"/>
            <a:ext cx="4463759" cy="1200329"/>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通道都要接收：一个本地值和一个通过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CCDL</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传送的跨通道值。这两个值都要通过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通道验证测试程序，然后根据参数的可靠性选择正确的值</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7" name="矩形 16"/>
          <p:cNvSpPr/>
          <p:nvPr/>
        </p:nvSpPr>
        <p:spPr>
          <a:xfrm>
            <a:off x="3959526" y="2110266"/>
            <a:ext cx="2984738" cy="10901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366102" y="1612341"/>
            <a:ext cx="1558313"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本地数据输入</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a:off x="2924415" y="1797007"/>
            <a:ext cx="625885" cy="83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673525" y="3578668"/>
            <a:ext cx="1876775" cy="369332"/>
          </a:xfrm>
          <a:prstGeom prst="rect">
            <a:avLst/>
          </a:prstGeom>
          <a:solidFill>
            <a:schemeClr val="bg2"/>
          </a:solidFill>
        </p:spPr>
        <p:txBody>
          <a:bodyPr wrap="square" rtlCol="0">
            <a:spAutoFit/>
          </a:bodyPr>
          <a:lstStyle/>
          <a:p>
            <a:pPr algn="ct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跨通道数据输入</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7" name="文本框 26"/>
          <p:cNvSpPr txBox="1"/>
          <p:nvPr/>
        </p:nvSpPr>
        <p:spPr>
          <a:xfrm>
            <a:off x="10276865" y="4445502"/>
            <a:ext cx="1739731" cy="1477328"/>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对于其他参数，如果</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不能选择一个有效值，将选择失效安全值。</a:t>
            </a:r>
          </a:p>
        </p:txBody>
      </p:sp>
    </p:spTree>
    <p:extLst>
      <p:ext uri="{BB962C8B-B14F-4D97-AF65-F5344CB8AC3E}">
        <p14:creationId xmlns:p14="http://schemas.microsoft.com/office/powerpoint/2010/main" val="795955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推力控制模式</a:t>
            </a:r>
            <a:r>
              <a:rPr lang="en-US" altLang="zh-CN" dirty="0" smtClean="0"/>
              <a:t>-</a:t>
            </a:r>
            <a:r>
              <a:rPr lang="zh-CN" altLang="en-US" dirty="0" smtClean="0"/>
              <a:t>备用模式</a:t>
            </a:r>
            <a:endParaRPr lang="zh-CN" altLang="en-US" dirty="0"/>
          </a:p>
        </p:txBody>
      </p:sp>
      <p:sp>
        <p:nvSpPr>
          <p:cNvPr id="3" name="内容占位符 2"/>
          <p:cNvSpPr>
            <a:spLocks noGrp="1"/>
          </p:cNvSpPr>
          <p:nvPr>
            <p:ph idx="1"/>
          </p:nvPr>
        </p:nvSpPr>
        <p:spPr/>
        <p:txBody>
          <a:bodyPr/>
          <a:lstStyle/>
          <a:p>
            <a:r>
              <a:rPr lang="zh-CN" altLang="en-US" dirty="0"/>
              <a:t>有两种备用模式：软备用模式和硬备用模式</a:t>
            </a:r>
            <a:r>
              <a:rPr lang="zh-CN" altLang="en-US" dirty="0" smtClean="0"/>
              <a:t>。</a:t>
            </a:r>
            <a:endParaRPr lang="en-US" altLang="zh-CN" dirty="0" smtClean="0"/>
          </a:p>
          <a:p>
            <a:r>
              <a:rPr lang="zh-CN" altLang="en-US" dirty="0"/>
              <a:t>在软备用模式下，</a:t>
            </a:r>
            <a:r>
              <a:rPr lang="en-US" altLang="zh-CN" dirty="0"/>
              <a:t>EEC</a:t>
            </a:r>
            <a:r>
              <a:rPr lang="zh-CN" altLang="en-US" dirty="0"/>
              <a:t>使用下列数据估算马赫数</a:t>
            </a:r>
            <a:r>
              <a:rPr lang="en-US" altLang="zh-CN" dirty="0"/>
              <a:t>:</a:t>
            </a:r>
          </a:p>
          <a:p>
            <a:r>
              <a:rPr lang="zh-CN" altLang="en-US" dirty="0"/>
              <a:t>（</a:t>
            </a:r>
            <a:r>
              <a:rPr lang="en-US" altLang="zh-CN" dirty="0"/>
              <a:t>1</a:t>
            </a:r>
            <a:r>
              <a:rPr lang="zh-CN" altLang="en-US" dirty="0"/>
              <a:t>）大气总温</a:t>
            </a:r>
            <a:r>
              <a:rPr lang="en-US" altLang="zh-CN" dirty="0"/>
              <a:t>(TAT)</a:t>
            </a:r>
          </a:p>
          <a:p>
            <a:r>
              <a:rPr lang="zh-CN" altLang="en-US" dirty="0"/>
              <a:t>（</a:t>
            </a:r>
            <a:r>
              <a:rPr lang="en-US" altLang="zh-CN" dirty="0"/>
              <a:t>2</a:t>
            </a:r>
            <a:r>
              <a:rPr lang="zh-CN" altLang="en-US" dirty="0"/>
              <a:t>）标准大气温度</a:t>
            </a:r>
            <a:r>
              <a:rPr lang="en-US" altLang="zh-CN" dirty="0"/>
              <a:t>(</a:t>
            </a:r>
            <a:r>
              <a:rPr lang="zh-CN" altLang="en-US" dirty="0"/>
              <a:t>来自</a:t>
            </a:r>
            <a:r>
              <a:rPr lang="en-US" altLang="zh-CN" dirty="0"/>
              <a:t>P0)</a:t>
            </a:r>
          </a:p>
          <a:p>
            <a:r>
              <a:rPr lang="zh-CN" altLang="en-US" dirty="0"/>
              <a:t>（</a:t>
            </a:r>
            <a:r>
              <a:rPr lang="en-US" altLang="zh-CN" dirty="0"/>
              <a:t>3</a:t>
            </a:r>
            <a:r>
              <a:rPr lang="zh-CN" altLang="en-US" dirty="0"/>
              <a:t>）标准大气温度和静温</a:t>
            </a:r>
            <a:r>
              <a:rPr lang="en-US" altLang="zh-CN" dirty="0"/>
              <a:t>(TO)</a:t>
            </a:r>
            <a:r>
              <a:rPr lang="zh-CN" altLang="en-US" dirty="0"/>
              <a:t>之间的最后有效差值。</a:t>
            </a:r>
          </a:p>
          <a:p>
            <a:endParaRPr lang="zh-CN" altLang="en-US" dirty="0"/>
          </a:p>
        </p:txBody>
      </p:sp>
    </p:spTree>
    <p:extLst>
      <p:ext uri="{BB962C8B-B14F-4D97-AF65-F5344CB8AC3E}">
        <p14:creationId xmlns:p14="http://schemas.microsoft.com/office/powerpoint/2010/main" val="23365989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推力控制模式</a:t>
            </a:r>
            <a:r>
              <a:rPr lang="en-US" altLang="zh-CN" dirty="0" smtClean="0"/>
              <a:t>-</a:t>
            </a:r>
            <a:r>
              <a:rPr lang="zh-CN" altLang="en-US" dirty="0" smtClean="0"/>
              <a:t>硬备用模式</a:t>
            </a:r>
            <a:endParaRPr lang="zh-CN" altLang="en-US" dirty="0"/>
          </a:p>
        </p:txBody>
      </p:sp>
      <p:sp>
        <p:nvSpPr>
          <p:cNvPr id="3" name="内容占位符 2"/>
          <p:cNvSpPr>
            <a:spLocks noGrp="1"/>
          </p:cNvSpPr>
          <p:nvPr>
            <p:ph idx="1"/>
          </p:nvPr>
        </p:nvSpPr>
        <p:spPr/>
        <p:txBody>
          <a:bodyPr/>
          <a:lstStyle/>
          <a:p>
            <a:r>
              <a:rPr lang="zh-CN" altLang="en-US" dirty="0" smtClean="0"/>
              <a:t>在</a:t>
            </a:r>
            <a:r>
              <a:rPr lang="zh-CN" altLang="en-US" dirty="0"/>
              <a:t>硬备用模式中，</a:t>
            </a:r>
            <a:r>
              <a:rPr lang="en-US" altLang="zh-CN" dirty="0"/>
              <a:t>EEC</a:t>
            </a:r>
            <a:r>
              <a:rPr lang="zh-CN" altLang="en-US" dirty="0"/>
              <a:t>使用静压</a:t>
            </a:r>
            <a:r>
              <a:rPr lang="en-US" altLang="zh-CN" dirty="0"/>
              <a:t>(P0)</a:t>
            </a:r>
            <a:r>
              <a:rPr lang="zh-CN" altLang="en-US" dirty="0"/>
              <a:t>取得一个假定马赫数</a:t>
            </a:r>
            <a:r>
              <a:rPr lang="zh-CN" altLang="en-US" dirty="0" smtClean="0"/>
              <a:t>。</a:t>
            </a:r>
            <a:endParaRPr lang="en-US" altLang="zh-CN" dirty="0" smtClean="0"/>
          </a:p>
          <a:p>
            <a:r>
              <a:rPr lang="zh-CN" altLang="en-US" dirty="0" smtClean="0"/>
              <a:t>为</a:t>
            </a:r>
            <a:r>
              <a:rPr lang="zh-CN" altLang="en-US" dirty="0"/>
              <a:t>了确保飞机有足够大的推力来满足飞机各种条件下的性能</a:t>
            </a:r>
            <a:r>
              <a:rPr lang="en-US" altLang="zh-CN" dirty="0"/>
              <a:t>, EEC</a:t>
            </a:r>
            <a:r>
              <a:rPr lang="zh-CN" altLang="en-US" dirty="0"/>
              <a:t>根据最高推力需求假设外界大气温度</a:t>
            </a:r>
            <a:r>
              <a:rPr lang="zh-CN" altLang="en-US" dirty="0" smtClean="0"/>
              <a:t>。</a:t>
            </a:r>
            <a:endParaRPr lang="en-US" altLang="zh-CN" dirty="0" smtClean="0"/>
          </a:p>
          <a:p>
            <a:r>
              <a:rPr lang="zh-CN" altLang="en-US" dirty="0" smtClean="0"/>
              <a:t>在</a:t>
            </a:r>
            <a:r>
              <a:rPr lang="zh-CN" altLang="en-US" dirty="0"/>
              <a:t>炎热天气，这种模式有可能导致最大推力等级超限，因而会使</a:t>
            </a:r>
            <a:r>
              <a:rPr lang="en-US" altLang="zh-CN" dirty="0"/>
              <a:t>EGT</a:t>
            </a:r>
            <a:r>
              <a:rPr lang="zh-CN" altLang="en-US" dirty="0"/>
              <a:t>超限。</a:t>
            </a:r>
          </a:p>
          <a:p>
            <a:endParaRPr lang="zh-CN" altLang="en-US" dirty="0"/>
          </a:p>
        </p:txBody>
      </p:sp>
    </p:spTree>
    <p:extLst>
      <p:ext uri="{BB962C8B-B14F-4D97-AF65-F5344CB8AC3E}">
        <p14:creationId xmlns:p14="http://schemas.microsoft.com/office/powerpoint/2010/main" val="33287601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826" y="1021887"/>
            <a:ext cx="5698347" cy="4814225"/>
          </a:xfrm>
          <a:prstGeom prst="rect">
            <a:avLst/>
          </a:prstGeom>
        </p:spPr>
      </p:pic>
      <p:sp>
        <p:nvSpPr>
          <p:cNvPr id="3" name="文本框 2"/>
          <p:cNvSpPr txBox="1"/>
          <p:nvPr/>
        </p:nvSpPr>
        <p:spPr>
          <a:xfrm>
            <a:off x="7234280" y="5636644"/>
            <a:ext cx="4627041" cy="923330"/>
          </a:xfrm>
          <a:prstGeom prst="rect">
            <a:avLst/>
          </a:prstGeom>
          <a:solidFill>
            <a:schemeClr val="bg2"/>
          </a:solidFill>
        </p:spPr>
        <p:txBody>
          <a:bodyPr vert="horz" wrap="square" rtlCol="0">
            <a:spAutoFit/>
          </a:bodyPr>
          <a:lstStyle/>
          <a:p>
            <a:pPr algn="ctr"/>
            <a:r>
              <a:rPr lang="en-US" altLang="zh-CN" sz="5400" dirty="0" smtClean="0">
                <a:solidFill>
                  <a:srgbClr val="FF0000"/>
                </a:solidFill>
                <a:latin typeface="方正超粗黑_GBK" panose="03000509000000000000" pitchFamily="65" charset="-122"/>
                <a:ea typeface="方正超粗黑_GBK" panose="03000509000000000000" pitchFamily="65" charset="-122"/>
              </a:rPr>
              <a:t>2018.10.14</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20485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241" y="285623"/>
            <a:ext cx="5615940" cy="5562600"/>
          </a:xfrm>
          <a:prstGeom prst="rect">
            <a:avLst/>
          </a:prstGeom>
        </p:spPr>
      </p:pic>
      <p:sp>
        <p:nvSpPr>
          <p:cNvPr id="4" name="文本框 3"/>
          <p:cNvSpPr txBox="1"/>
          <p:nvPr/>
        </p:nvSpPr>
        <p:spPr>
          <a:xfrm>
            <a:off x="4143663" y="6026663"/>
            <a:ext cx="390467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四重传感器</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727423" y="828441"/>
            <a:ext cx="4887262" cy="3970318"/>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发动机排气温度（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）共有四组传感器，是四重输</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入。</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通道接收二组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传感器的信号。</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传感信号的选择采用如下程</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序：</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）四个输入数据平均值</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如果四个信号都有效，</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使用平均温度作为选定的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）部分输入数据的平均值</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如果其中一个信号超过范围，则使用其他三个信号源</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数据的平均值控制发动机。</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）失效安全值</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如果所有信号源都失效，</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使用默认值安全运转发动机。如</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发现一个信号失效，它把这个信息储存在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BITE</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存储器中。</a:t>
            </a:r>
          </a:p>
        </p:txBody>
      </p:sp>
      <p:sp>
        <p:nvSpPr>
          <p:cNvPr id="6" name="矩形 5"/>
          <p:cNvSpPr/>
          <p:nvPr/>
        </p:nvSpPr>
        <p:spPr>
          <a:xfrm>
            <a:off x="10018279" y="1013107"/>
            <a:ext cx="1299577" cy="11933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flipV="1">
            <a:off x="10440434" y="2206421"/>
            <a:ext cx="14777" cy="20205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10940767" y="2206421"/>
            <a:ext cx="7387" cy="20636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009652" y="4250882"/>
            <a:ext cx="1299577" cy="1193314"/>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053004" y="1348154"/>
            <a:ext cx="1230126" cy="523220"/>
          </a:xfrm>
          <a:prstGeom prst="rect">
            <a:avLst/>
          </a:prstGeom>
          <a:solidFill>
            <a:schemeClr val="bg1"/>
          </a:solidFill>
        </p:spPr>
        <p:txBody>
          <a:bodyPr wrap="square" rtlCol="0">
            <a:spAutoFit/>
          </a:bodyPr>
          <a:lstStyle/>
          <a:p>
            <a:pPr algn="ctr"/>
            <a:r>
              <a:rPr lang="en-US" altLang="zh-CN" sz="28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sz="28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endPar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10053004" y="4617567"/>
            <a:ext cx="1230126" cy="523220"/>
          </a:xfrm>
          <a:prstGeom prst="rect">
            <a:avLst/>
          </a:prstGeom>
          <a:solidFill>
            <a:schemeClr val="bg1"/>
          </a:solidFill>
        </p:spPr>
        <p:txBody>
          <a:bodyPr wrap="square" rtlCol="0">
            <a:spAutoFit/>
          </a:bodyPr>
          <a:lstStyle/>
          <a:p>
            <a:pPr algn="ctr"/>
            <a:r>
              <a:rPr lang="en-US" altLang="zh-CN" sz="2800" dirty="0" smtClean="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sz="2800" dirty="0" smtClean="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endParaRPr lang="zh-CN" altLang="en-US" sz="2800" dirty="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548281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588" y="243981"/>
            <a:ext cx="6616101" cy="6139022"/>
          </a:xfrm>
          <a:prstGeom prst="rect">
            <a:avLst/>
          </a:prstGeom>
        </p:spPr>
      </p:pic>
      <p:sp>
        <p:nvSpPr>
          <p:cNvPr id="4" name="文本框 3"/>
          <p:cNvSpPr txBox="1"/>
          <p:nvPr/>
        </p:nvSpPr>
        <p:spPr>
          <a:xfrm>
            <a:off x="8111921" y="6026663"/>
            <a:ext cx="3904675" cy="646331"/>
          </a:xfrm>
          <a:prstGeom prst="rect">
            <a:avLst/>
          </a:prstGeom>
          <a:solidFill>
            <a:schemeClr val="bg2"/>
          </a:solidFill>
        </p:spPr>
        <p:txBody>
          <a:bodyPr wrap="square" rtlCol="0">
            <a:spAutoFit/>
          </a:bodyPr>
          <a:lstStyle/>
          <a:p>
            <a:pPr algn="ct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离散值和参数值</a:t>
            </a:r>
          </a:p>
        </p:txBody>
      </p:sp>
      <p:sp>
        <p:nvSpPr>
          <p:cNvPr id="5" name="文本框 4"/>
          <p:cNvSpPr txBox="1"/>
          <p:nvPr/>
        </p:nvSpPr>
        <p:spPr>
          <a:xfrm>
            <a:off x="117120" y="89422"/>
            <a:ext cx="3239109" cy="923330"/>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在飞机系统和发动机控制系统之间，通过导线传送二种类型的信号：</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模拟</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信号和</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数字</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4504942" y="341207"/>
            <a:ext cx="3431368" cy="189303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737856" y="2860120"/>
            <a:ext cx="3871314" cy="218058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082950" y="132552"/>
            <a:ext cx="3968150" cy="2308324"/>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离</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散信号只有两个数值，例如：接通</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断开，打开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关闭。向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提供飞机构型数据和指令的离散值通过程序插钉，或直接人工操控的电门打开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关闭输出</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。来</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自飞机的离散信号输入包括：飞机型号，备用模式电门，发动机启动电门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从一些发动机传感器和发动机识别塞接收离散信号。</a:t>
            </a:r>
          </a:p>
        </p:txBody>
      </p:sp>
      <p:sp>
        <p:nvSpPr>
          <p:cNvPr id="10" name="文本框 9"/>
          <p:cNvSpPr txBox="1"/>
          <p:nvPr/>
        </p:nvSpPr>
        <p:spPr>
          <a:xfrm>
            <a:off x="8911435" y="2900015"/>
            <a:ext cx="3105161" cy="2031325"/>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参数值不是固定的</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个特定范围内变化。例如：</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）推力手柄解算器角度</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87</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endPar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0</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5382 </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rpm</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）滑油量：</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0</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100</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p>
        </p:txBody>
      </p:sp>
    </p:spTree>
    <p:extLst>
      <p:ext uri="{BB962C8B-B14F-4D97-AF65-F5344CB8AC3E}">
        <p14:creationId xmlns:p14="http://schemas.microsoft.com/office/powerpoint/2010/main" val="4003075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模拟信</a:t>
            </a:r>
            <a:r>
              <a:rPr lang="zh-CN" altLang="en-US" dirty="0" smtClean="0"/>
              <a:t>号</a:t>
            </a:r>
            <a:endParaRPr lang="zh-CN" altLang="en-US" dirty="0"/>
          </a:p>
        </p:txBody>
      </p:sp>
      <p:sp>
        <p:nvSpPr>
          <p:cNvPr id="3" name="内容占位符 2"/>
          <p:cNvSpPr>
            <a:spLocks noGrp="1"/>
          </p:cNvSpPr>
          <p:nvPr>
            <p:ph idx="1"/>
          </p:nvPr>
        </p:nvSpPr>
        <p:spPr/>
        <p:txBody>
          <a:bodyPr>
            <a:normAutofit/>
          </a:bodyPr>
          <a:lstStyle/>
          <a:p>
            <a:r>
              <a:rPr lang="en-US" altLang="zh-CN" dirty="0" smtClean="0"/>
              <a:t>EEC</a:t>
            </a:r>
            <a:r>
              <a:rPr lang="zh-CN" altLang="en-US" dirty="0"/>
              <a:t>通过导线接收和传送离散和参数电信号。这些信号可以是来自各种传感器和电门，或者传送到发动机部件，例如力矩马达。由于这些值大多具有不同的范围，并且根据特定部件的不同而变化的，被称为模拟信号</a:t>
            </a:r>
            <a:r>
              <a:rPr lang="zh-CN" altLang="en-US" dirty="0" smtClean="0"/>
              <a:t>。</a:t>
            </a:r>
            <a:endParaRPr lang="zh-CN" altLang="en-US" dirty="0"/>
          </a:p>
        </p:txBody>
      </p:sp>
    </p:spTree>
    <p:extLst>
      <p:ext uri="{BB962C8B-B14F-4D97-AF65-F5344CB8AC3E}">
        <p14:creationId xmlns:p14="http://schemas.microsoft.com/office/powerpoint/2010/main" val="3212135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数字信号</a:t>
            </a:r>
          </a:p>
        </p:txBody>
      </p:sp>
      <p:sp>
        <p:nvSpPr>
          <p:cNvPr id="3" name="内容占位符 2"/>
          <p:cNvSpPr>
            <a:spLocks noGrp="1"/>
          </p:cNvSpPr>
          <p:nvPr>
            <p:ph idx="1"/>
          </p:nvPr>
        </p:nvSpPr>
        <p:spPr/>
        <p:txBody>
          <a:bodyPr>
            <a:normAutofit/>
          </a:bodyPr>
          <a:lstStyle/>
          <a:p>
            <a:r>
              <a:rPr lang="zh-CN" altLang="en-US" dirty="0" smtClean="0"/>
              <a:t>像</a:t>
            </a:r>
            <a:r>
              <a:rPr lang="zh-CN" altLang="en-US" dirty="0"/>
              <a:t>所有的计算机，</a:t>
            </a:r>
            <a:r>
              <a:rPr lang="en-US" altLang="zh-CN" dirty="0"/>
              <a:t>EEC</a:t>
            </a:r>
            <a:r>
              <a:rPr lang="zh-CN" altLang="en-US" dirty="0"/>
              <a:t>包含有逻辑板来处理输入和输出的数据，但采用的是一种数字电子信号。数字信号是一系列的方形波型，称为数据位。数据位用“</a:t>
            </a:r>
            <a:r>
              <a:rPr lang="en-US" altLang="zh-CN" dirty="0"/>
              <a:t>1”</a:t>
            </a:r>
            <a:r>
              <a:rPr lang="zh-CN" altLang="en-US" dirty="0"/>
              <a:t>或“</a:t>
            </a:r>
            <a:r>
              <a:rPr lang="en-US" altLang="zh-CN" dirty="0"/>
              <a:t>0”</a:t>
            </a:r>
            <a:r>
              <a:rPr lang="zh-CN" altLang="en-US" dirty="0"/>
              <a:t>描述。由于“</a:t>
            </a:r>
            <a:r>
              <a:rPr lang="en-US" altLang="zh-CN" dirty="0"/>
              <a:t>1”</a:t>
            </a:r>
            <a:r>
              <a:rPr lang="zh-CN" altLang="en-US" dirty="0"/>
              <a:t>或“</a:t>
            </a:r>
            <a:r>
              <a:rPr lang="en-US" altLang="zh-CN" dirty="0"/>
              <a:t>0”</a:t>
            </a:r>
            <a:r>
              <a:rPr lang="zh-CN" altLang="en-US" dirty="0"/>
              <a:t>可以被认为是“</a:t>
            </a:r>
            <a:r>
              <a:rPr lang="en-US" altLang="zh-CN" dirty="0"/>
              <a:t>ON”</a:t>
            </a:r>
            <a:r>
              <a:rPr lang="zh-CN" altLang="en-US" dirty="0"/>
              <a:t>或“</a:t>
            </a:r>
            <a:r>
              <a:rPr lang="en-US" altLang="zh-CN" dirty="0"/>
              <a:t>OFF”</a:t>
            </a:r>
            <a:r>
              <a:rPr lang="zh-CN" altLang="en-US" dirty="0"/>
              <a:t>，大多数离散信号被处理成数字信号。模拟和数字信号不具有相同的格式，所以在传送到</a:t>
            </a:r>
            <a:r>
              <a:rPr lang="en-US" altLang="zh-CN" dirty="0"/>
              <a:t>EEC</a:t>
            </a:r>
            <a:r>
              <a:rPr lang="zh-CN" altLang="en-US" dirty="0"/>
              <a:t>或</a:t>
            </a:r>
            <a:r>
              <a:rPr lang="en-US" altLang="zh-CN" dirty="0"/>
              <a:t>EEC</a:t>
            </a:r>
            <a:r>
              <a:rPr lang="zh-CN" altLang="en-US" dirty="0"/>
              <a:t>输出之前，要进行转换处理。</a:t>
            </a:r>
          </a:p>
        </p:txBody>
      </p:sp>
    </p:spTree>
    <p:extLst>
      <p:ext uri="{BB962C8B-B14F-4D97-AF65-F5344CB8AC3E}">
        <p14:creationId xmlns:p14="http://schemas.microsoft.com/office/powerpoint/2010/main" val="2578436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731" y="54636"/>
            <a:ext cx="10298538" cy="5762277"/>
          </a:xfrm>
          <a:prstGeom prst="rect">
            <a:avLst/>
          </a:prstGeom>
        </p:spPr>
      </p:pic>
      <p:sp>
        <p:nvSpPr>
          <p:cNvPr id="4" name="文本框 3"/>
          <p:cNvSpPr txBox="1"/>
          <p:nvPr/>
        </p:nvSpPr>
        <p:spPr>
          <a:xfrm>
            <a:off x="9549442" y="6026663"/>
            <a:ext cx="2467154"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信号类型</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1062992" y="4706170"/>
            <a:ext cx="1076360" cy="56457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41333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ARINC-429</a:t>
            </a:r>
          </a:p>
        </p:txBody>
      </p:sp>
      <p:sp>
        <p:nvSpPr>
          <p:cNvPr id="3" name="内容占位符 2"/>
          <p:cNvSpPr>
            <a:spLocks noGrp="1"/>
          </p:cNvSpPr>
          <p:nvPr>
            <p:ph idx="1"/>
          </p:nvPr>
        </p:nvSpPr>
        <p:spPr/>
        <p:txBody>
          <a:bodyPr/>
          <a:lstStyle/>
          <a:p>
            <a:r>
              <a:rPr lang="zh-CN" altLang="en-US" dirty="0" smtClean="0"/>
              <a:t>发</a:t>
            </a:r>
            <a:r>
              <a:rPr lang="zh-CN" altLang="en-US" dirty="0"/>
              <a:t>动机控制系统和飞机系统之间的通讯大量采用数据信号。数字信号以特定格式通过数据总线传送，此格式可以被通讯链任何一端识别和解码，被定义为</a:t>
            </a:r>
            <a:r>
              <a:rPr lang="en-US" altLang="zh-CN" dirty="0"/>
              <a:t>Aeronautical Radio </a:t>
            </a:r>
            <a:r>
              <a:rPr lang="en-US" altLang="zh-CN" dirty="0" err="1"/>
              <a:t>Inc</a:t>
            </a:r>
            <a:r>
              <a:rPr lang="zh-CN" altLang="en-US" dirty="0"/>
              <a:t>（航空无线电公司</a:t>
            </a:r>
            <a:r>
              <a:rPr lang="zh-CN" altLang="en-US" dirty="0" smtClean="0"/>
              <a:t>）。</a:t>
            </a:r>
            <a:endParaRPr lang="en-US" altLang="zh-CN" dirty="0" smtClean="0"/>
          </a:p>
          <a:p>
            <a:r>
              <a:rPr lang="zh-CN" altLang="en-US" dirty="0" smtClean="0"/>
              <a:t>此</a:t>
            </a:r>
            <a:r>
              <a:rPr lang="zh-CN" altLang="en-US" dirty="0"/>
              <a:t>格式的通讯协议被称为</a:t>
            </a:r>
            <a:r>
              <a:rPr lang="en-US" altLang="zh-CN" dirty="0"/>
              <a:t>ARINC-429</a:t>
            </a:r>
            <a:r>
              <a:rPr lang="zh-CN" altLang="en-US" dirty="0"/>
              <a:t>。尽管这些信号是数字信号，但这些数字信号与</a:t>
            </a:r>
            <a:r>
              <a:rPr lang="en-US" altLang="zh-CN" dirty="0"/>
              <a:t>EEC</a:t>
            </a:r>
            <a:r>
              <a:rPr lang="zh-CN" altLang="en-US" dirty="0"/>
              <a:t>内部的数据格式不同，因此在接收和传送之前都需要转换处理</a:t>
            </a:r>
          </a:p>
          <a:p>
            <a:endParaRPr lang="zh-CN" altLang="en-US" dirty="0"/>
          </a:p>
        </p:txBody>
      </p:sp>
    </p:spTree>
    <p:extLst>
      <p:ext uri="{BB962C8B-B14F-4D97-AF65-F5344CB8AC3E}">
        <p14:creationId xmlns:p14="http://schemas.microsoft.com/office/powerpoint/2010/main" val="8921916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 </a:t>
            </a:r>
            <a:r>
              <a:rPr lang="en-US" altLang="zh-CN" dirty="0"/>
              <a:t>7 </a:t>
            </a:r>
            <a:r>
              <a:rPr lang="zh-CN" altLang="en-US" dirty="0"/>
              <a:t>章  全权限数字式发动机控制系统</a:t>
            </a:r>
          </a:p>
        </p:txBody>
      </p:sp>
      <p:sp>
        <p:nvSpPr>
          <p:cNvPr id="3" name="内容占位符 2"/>
          <p:cNvSpPr>
            <a:spLocks noGrp="1"/>
          </p:cNvSpPr>
          <p:nvPr>
            <p:ph idx="1"/>
          </p:nvPr>
        </p:nvSpPr>
        <p:spPr/>
        <p:txBody>
          <a:bodyPr/>
          <a:lstStyle/>
          <a:p>
            <a:r>
              <a:rPr lang="en-US" altLang="zh-CN" dirty="0"/>
              <a:t>CFM56-7B</a:t>
            </a:r>
            <a:r>
              <a:rPr lang="zh-CN" altLang="en-US" dirty="0"/>
              <a:t>发动机通过一个称为全权限数字式发动机控制（</a:t>
            </a:r>
            <a:r>
              <a:rPr lang="en-US" altLang="zh-CN" dirty="0"/>
              <a:t>FADEC</a:t>
            </a:r>
            <a:r>
              <a:rPr lang="zh-CN" altLang="en-US" dirty="0"/>
              <a:t>）系统进行控制</a:t>
            </a:r>
            <a:r>
              <a:rPr lang="zh-CN" altLang="en-US" dirty="0" smtClean="0"/>
              <a:t>。</a:t>
            </a:r>
            <a:endParaRPr lang="en-US" altLang="zh-CN" dirty="0" smtClean="0"/>
          </a:p>
          <a:p>
            <a:r>
              <a:rPr lang="zh-CN" altLang="en-US" dirty="0" smtClean="0"/>
              <a:t>它</a:t>
            </a:r>
            <a:r>
              <a:rPr lang="zh-CN" altLang="en-US" dirty="0"/>
              <a:t>根据来自发动机的输入指令对发动机实现</a:t>
            </a:r>
            <a:r>
              <a:rPr lang="zh-CN" altLang="en-US" b="1" dirty="0">
                <a:solidFill>
                  <a:srgbClr val="FF0000"/>
                </a:solidFill>
              </a:rPr>
              <a:t>完全控制</a:t>
            </a:r>
            <a:r>
              <a:rPr lang="zh-CN" altLang="en-US" dirty="0"/>
              <a:t>。它也向飞机系统提供驾驶舱</a:t>
            </a:r>
            <a:r>
              <a:rPr lang="zh-CN" altLang="en-US" b="1" dirty="0">
                <a:solidFill>
                  <a:srgbClr val="FF0000"/>
                </a:solidFill>
              </a:rPr>
              <a:t>指示</a:t>
            </a:r>
            <a:r>
              <a:rPr lang="zh-CN" altLang="en-US" dirty="0"/>
              <a:t>、发动机</a:t>
            </a:r>
            <a:r>
              <a:rPr lang="zh-CN" altLang="en-US" b="1" dirty="0">
                <a:solidFill>
                  <a:srgbClr val="FF0000"/>
                </a:solidFill>
              </a:rPr>
              <a:t>状态监控</a:t>
            </a:r>
            <a:r>
              <a:rPr lang="zh-CN" altLang="en-US" dirty="0"/>
              <a:t>、</a:t>
            </a:r>
            <a:r>
              <a:rPr lang="zh-CN" altLang="en-US" b="1" dirty="0">
                <a:solidFill>
                  <a:srgbClr val="FF0000"/>
                </a:solidFill>
              </a:rPr>
              <a:t>维护报告</a:t>
            </a:r>
            <a:r>
              <a:rPr lang="zh-CN" altLang="en-US" dirty="0"/>
              <a:t>和</a:t>
            </a:r>
            <a:r>
              <a:rPr lang="zh-CN" altLang="en-US" dirty="0">
                <a:solidFill>
                  <a:srgbClr val="FF0000"/>
                </a:solidFill>
              </a:rPr>
              <a:t>故障隔离</a:t>
            </a:r>
            <a:r>
              <a:rPr lang="zh-CN" altLang="en-US" dirty="0"/>
              <a:t>的信息。</a:t>
            </a:r>
          </a:p>
        </p:txBody>
      </p:sp>
    </p:spTree>
    <p:extLst>
      <p:ext uri="{BB962C8B-B14F-4D97-AF65-F5344CB8AC3E}">
        <p14:creationId xmlns:p14="http://schemas.microsoft.com/office/powerpoint/2010/main" val="3252726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353" y="178634"/>
            <a:ext cx="7251294" cy="5798158"/>
          </a:xfrm>
          <a:prstGeom prst="rect">
            <a:avLst/>
          </a:prstGeom>
        </p:spPr>
      </p:pic>
      <p:sp>
        <p:nvSpPr>
          <p:cNvPr id="4" name="文本框 3"/>
          <p:cNvSpPr txBox="1"/>
          <p:nvPr/>
        </p:nvSpPr>
        <p:spPr>
          <a:xfrm>
            <a:off x="9580728" y="6026663"/>
            <a:ext cx="2435868"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安装</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56604" y="1377248"/>
            <a:ext cx="2727790" cy="2308324"/>
          </a:xfrm>
          <a:prstGeom prst="rect">
            <a:avLst/>
          </a:prstGeom>
          <a:solidFill>
            <a:schemeClr val="bg2"/>
          </a:solidFill>
        </p:spPr>
        <p:txBody>
          <a:bodyPr wrap="square" rtlCol="0">
            <a:spAutoFit/>
          </a:bodyPr>
          <a:lstStyle/>
          <a:p>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是一台双通道计算机，封装在一个铝制外壳内，固定在风扇机匣右侧</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点钟位置（从后向前看）。有四个带有缓冲器的安装螺栓，缓冲器可以隔离震动。两条金属带确保</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接地连接。</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flipH="1">
            <a:off x="8111921" y="474456"/>
            <a:ext cx="2151869" cy="101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187855" y="2002808"/>
            <a:ext cx="2582244" cy="1754326"/>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一个冲压空气进气口可以提供冷却空气，对</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进行冷却</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冲压</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空气进气口是在发动机进口整流罩的外侧</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1:00 </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10198483" y="306648"/>
            <a:ext cx="1883421" cy="369332"/>
          </a:xfrm>
          <a:prstGeom prst="rect">
            <a:avLst/>
          </a:prstGeom>
          <a:solidFill>
            <a:schemeClr val="bg2"/>
          </a:solidFill>
        </p:spPr>
        <p:txBody>
          <a:bodyPr wrap="square" rtlCol="0">
            <a:spAutoFit/>
          </a:bodyPr>
          <a:lstStyle/>
          <a:p>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冷却空气管</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0" name="直接箭头连接符 9"/>
          <p:cNvCxnSpPr/>
          <p:nvPr/>
        </p:nvCxnSpPr>
        <p:spPr>
          <a:xfrm flipH="1" flipV="1">
            <a:off x="8046615" y="3857896"/>
            <a:ext cx="1861660" cy="577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9927411" y="4251038"/>
            <a:ext cx="1482117" cy="646331"/>
          </a:xfrm>
          <a:prstGeom prst="rect">
            <a:avLst/>
          </a:prstGeom>
          <a:solidFill>
            <a:schemeClr val="bg2"/>
          </a:solidFill>
        </p:spPr>
        <p:txBody>
          <a:bodyPr wrap="square" rtlCol="0">
            <a:spAutoFit/>
          </a:bodyPr>
          <a:lstStyle/>
          <a:p>
            <a:pPr algn="ct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冷却</a:t>
            </a:r>
            <a:endPar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空气排气口</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434973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27082" y="2799644"/>
            <a:ext cx="4681728" cy="3121152"/>
          </a:xfrm>
          <a:prstGeom prst="rect">
            <a:avLst/>
          </a:prstGeom>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26670" b="7579"/>
          <a:stretch/>
        </p:blipFill>
        <p:spPr>
          <a:xfrm>
            <a:off x="8274676" y="447792"/>
            <a:ext cx="3148499" cy="2259256"/>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9921"/>
            <a:ext cx="7251294" cy="5798158"/>
          </a:xfrm>
          <a:prstGeom prst="rect">
            <a:avLst/>
          </a:prstGeom>
        </p:spPr>
      </p:pic>
      <p:sp>
        <p:nvSpPr>
          <p:cNvPr id="4" name="文本框 3"/>
          <p:cNvSpPr txBox="1"/>
          <p:nvPr/>
        </p:nvSpPr>
        <p:spPr>
          <a:xfrm>
            <a:off x="7533564" y="6026663"/>
            <a:ext cx="4483032"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冷却空气进气斗</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flipH="1">
            <a:off x="8715034" y="2415654"/>
            <a:ext cx="952912" cy="11634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28928" y="700257"/>
            <a:ext cx="2582244" cy="1754326"/>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一个冲压空气进气口可以提供冷却空气，对</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进行冷却</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冲压</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空气进气口是在发动机进口整流罩的外侧</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1:00 </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8534589" y="276458"/>
            <a:ext cx="2378346" cy="369332"/>
          </a:xfrm>
          <a:prstGeom prst="rect">
            <a:avLst/>
          </a:prstGeom>
          <a:solidFill>
            <a:schemeClr val="bg2"/>
          </a:solidFill>
        </p:spPr>
        <p:txBody>
          <a:bodyPr wrap="square" rtlCol="0">
            <a:spAutoFit/>
          </a:bodyPr>
          <a:lstStyle/>
          <a:p>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冷却空气进气斗</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91943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7742232" cy="4920199"/>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7082" y="2799644"/>
            <a:ext cx="4681728" cy="3121152"/>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26670" b="7579"/>
          <a:stretch/>
        </p:blipFill>
        <p:spPr>
          <a:xfrm>
            <a:off x="8274676" y="447792"/>
            <a:ext cx="3148499" cy="2259256"/>
          </a:xfrm>
          <a:prstGeom prst="rect">
            <a:avLst/>
          </a:prstGeom>
        </p:spPr>
      </p:pic>
      <p:cxnSp>
        <p:nvCxnSpPr>
          <p:cNvPr id="10" name="直接箭头连接符 9"/>
          <p:cNvCxnSpPr/>
          <p:nvPr/>
        </p:nvCxnSpPr>
        <p:spPr>
          <a:xfrm flipH="1">
            <a:off x="8715034" y="2415654"/>
            <a:ext cx="952912" cy="11634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534589" y="276458"/>
            <a:ext cx="2378346" cy="369332"/>
          </a:xfrm>
          <a:prstGeom prst="rect">
            <a:avLst/>
          </a:prstGeom>
          <a:solidFill>
            <a:schemeClr val="bg2"/>
          </a:solidFill>
        </p:spPr>
        <p:txBody>
          <a:bodyPr wrap="square" rtlCol="0">
            <a:spAutoFit/>
          </a:bodyPr>
          <a:lstStyle/>
          <a:p>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冷却空气进气斗</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H="1" flipV="1">
            <a:off x="3016155" y="645790"/>
            <a:ext cx="5263839" cy="1003654"/>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533564" y="6026663"/>
            <a:ext cx="4483032"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冷却空气进气斗</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644436" y="5380332"/>
            <a:ext cx="6038210" cy="646331"/>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一个冲压空气进气口可以提供冷却空气，对</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进行冷却</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冲压</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空气进气口是在发动机进口整流罩的外侧</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1:00 </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3972957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l="7261" t="33904" r="8501" b="14384"/>
          <a:stretch/>
        </p:blipFill>
        <p:spPr>
          <a:xfrm>
            <a:off x="4034871" y="3091254"/>
            <a:ext cx="8157129" cy="376674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056643" cy="3795089"/>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7457" t="8904" r="5472" b="11644"/>
          <a:stretch/>
        </p:blipFill>
        <p:spPr>
          <a:xfrm>
            <a:off x="6441744" y="-1"/>
            <a:ext cx="4871428" cy="3343701"/>
          </a:xfrm>
          <a:prstGeom prst="rect">
            <a:avLst/>
          </a:prstGeom>
        </p:spPr>
      </p:pic>
      <p:sp>
        <p:nvSpPr>
          <p:cNvPr id="4" name="文本框 3"/>
          <p:cNvSpPr txBox="1"/>
          <p:nvPr/>
        </p:nvSpPr>
        <p:spPr>
          <a:xfrm>
            <a:off x="10781731" y="6026663"/>
            <a:ext cx="123486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5144664" y="316403"/>
            <a:ext cx="1297080" cy="646331"/>
          </a:xfrm>
          <a:prstGeom prst="rect">
            <a:avLst/>
          </a:prstGeom>
          <a:solidFill>
            <a:schemeClr val="bg2"/>
          </a:solidFill>
        </p:spPr>
        <p:txBody>
          <a:bodyPr wrap="square" rtlCol="0">
            <a:spAutoFit/>
          </a:bodyPr>
          <a:lstStyle/>
          <a:p>
            <a:pPr algn="ct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冷却空气进口</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a:stCxn id="5" idx="2"/>
          </p:cNvCxnSpPr>
          <p:nvPr/>
        </p:nvCxnSpPr>
        <p:spPr>
          <a:xfrm flipH="1">
            <a:off x="3835021" y="962734"/>
            <a:ext cx="1958183" cy="128914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292824" y="3223909"/>
            <a:ext cx="670231" cy="115982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780287" y="4383730"/>
            <a:ext cx="1025073" cy="369332"/>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减振座</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4151924" y="6401082"/>
            <a:ext cx="1525544" cy="369332"/>
          </a:xfrm>
          <a:prstGeom prst="rect">
            <a:avLst/>
          </a:prstGeom>
          <a:solidFill>
            <a:schemeClr val="bg2"/>
          </a:solidFill>
        </p:spPr>
        <p:txBody>
          <a:bodyPr wrap="square" rtlCol="0">
            <a:spAutoFit/>
          </a:bodyPr>
          <a:lstStyle/>
          <a:p>
            <a:pPr algn="ct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电插头</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V="1">
            <a:off x="4966416" y="5636525"/>
            <a:ext cx="670231" cy="76455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423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2103" y="94891"/>
            <a:ext cx="1569864"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3" y="1126205"/>
            <a:ext cx="6682740" cy="5440680"/>
          </a:xfrm>
          <a:prstGeom prst="rect">
            <a:avLst/>
          </a:prstGeom>
        </p:spPr>
      </p:pic>
      <p:sp>
        <p:nvSpPr>
          <p:cNvPr id="11" name="矩形 10"/>
          <p:cNvSpPr/>
          <p:nvPr/>
        </p:nvSpPr>
        <p:spPr>
          <a:xfrm>
            <a:off x="6329202" y="3432478"/>
            <a:ext cx="253042" cy="5305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337829" y="4053580"/>
            <a:ext cx="244415" cy="65129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46938" y="4014759"/>
            <a:ext cx="6987396"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2096508" y="891349"/>
            <a:ext cx="1222146" cy="362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318654" y="891349"/>
            <a:ext cx="1288806" cy="31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2115197" y="522017"/>
            <a:ext cx="2596551"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大气数据惯性基准组件</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22517"/>
          <a:stretch/>
        </p:blipFill>
        <p:spPr>
          <a:xfrm>
            <a:off x="7153023" y="94891"/>
            <a:ext cx="4913172" cy="4115463"/>
          </a:xfrm>
          <a:prstGeom prst="rect">
            <a:avLst/>
          </a:prstGeom>
          <a:ln w="28575">
            <a:solidFill>
              <a:schemeClr val="accent4"/>
            </a:solidFill>
          </a:ln>
        </p:spPr>
      </p:pic>
      <p:sp>
        <p:nvSpPr>
          <p:cNvPr id="18" name="文本框 17"/>
          <p:cNvSpPr txBox="1"/>
          <p:nvPr/>
        </p:nvSpPr>
        <p:spPr>
          <a:xfrm>
            <a:off x="6658322" y="5089557"/>
            <a:ext cx="5407873" cy="1477328"/>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每个</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都有二个计算机，每个计算机都能控制发动机，正常情况下，一个计算机工作，另一个备用。计算机被称为通道。一个计算机被称为通道</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，另一个则为通道</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。两个通道之间通过跨通道数据链</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(CCDL)</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进行相互通信。</a:t>
            </a:r>
          </a:p>
        </p:txBody>
      </p:sp>
    </p:spTree>
    <p:extLst>
      <p:ext uri="{BB962C8B-B14F-4D97-AF65-F5344CB8AC3E}">
        <p14:creationId xmlns:p14="http://schemas.microsoft.com/office/powerpoint/2010/main" val="3293413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30" y="441602"/>
            <a:ext cx="11641540" cy="5705035"/>
          </a:xfrm>
          <a:prstGeom prst="rect">
            <a:avLst/>
          </a:prstGeom>
        </p:spPr>
      </p:pic>
      <p:sp>
        <p:nvSpPr>
          <p:cNvPr id="4" name="文本框 3"/>
          <p:cNvSpPr txBox="1"/>
          <p:nvPr/>
        </p:nvSpPr>
        <p:spPr>
          <a:xfrm>
            <a:off x="8974979" y="6026663"/>
            <a:ext cx="3041617"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输入数据</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0" y="5934670"/>
            <a:ext cx="8011235" cy="923330"/>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每个</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都有传感电路，它从发动机和飞机上的多个传感器读取信号。通过跨通道数据链（</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CCDL</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控制通道可从</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通道或</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通道中任何一个通道读取输入数据。控制通道选择最佳信号或取信号平均值计算用以控制发动机的数据值。</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8" name="直接箭头连接符 7"/>
          <p:cNvCxnSpPr/>
          <p:nvPr/>
        </p:nvCxnSpPr>
        <p:spPr>
          <a:xfrm flipH="1">
            <a:off x="2151099" y="1166239"/>
            <a:ext cx="633044" cy="265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312205" y="1166239"/>
            <a:ext cx="731732" cy="25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399381" y="796907"/>
            <a:ext cx="1403445" cy="369332"/>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飞机传感器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a:off x="8974979" y="1957809"/>
            <a:ext cx="0" cy="265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503912" y="1246446"/>
            <a:ext cx="942134" cy="646331"/>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a:t>
            </a:r>
            <a:endPar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9901726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双通道和单通道模式</a:t>
            </a:r>
            <a:endParaRPr lang="zh-CN" altLang="en-US" dirty="0"/>
          </a:p>
        </p:txBody>
      </p:sp>
      <p:sp>
        <p:nvSpPr>
          <p:cNvPr id="3" name="内容占位符 2"/>
          <p:cNvSpPr>
            <a:spLocks noGrp="1"/>
          </p:cNvSpPr>
          <p:nvPr>
            <p:ph idx="1"/>
          </p:nvPr>
        </p:nvSpPr>
        <p:spPr/>
        <p:txBody>
          <a:bodyPr/>
          <a:lstStyle/>
          <a:p>
            <a:r>
              <a:rPr lang="zh-CN" altLang="en-US" dirty="0"/>
              <a:t>如果只有一个</a:t>
            </a:r>
            <a:r>
              <a:rPr lang="en-US" altLang="zh-CN" dirty="0"/>
              <a:t>EEC</a:t>
            </a:r>
            <a:r>
              <a:rPr lang="zh-CN" altLang="en-US" dirty="0"/>
              <a:t>通道失效，</a:t>
            </a:r>
            <a:r>
              <a:rPr lang="en-US" altLang="zh-CN" dirty="0"/>
              <a:t>EEC</a:t>
            </a:r>
            <a:r>
              <a:rPr lang="zh-CN" altLang="en-US" dirty="0"/>
              <a:t>保持双通道模式。双通道模式使控制通道可以使用两个通道的传感电路进行发动机控制</a:t>
            </a:r>
            <a:r>
              <a:rPr lang="zh-CN" altLang="en-US" dirty="0" smtClean="0"/>
              <a:t>。</a:t>
            </a:r>
            <a:endParaRPr lang="en-US" altLang="zh-CN" dirty="0" smtClean="0"/>
          </a:p>
          <a:p>
            <a:r>
              <a:rPr lang="en-US" altLang="zh-CN" dirty="0"/>
              <a:t>EEC</a:t>
            </a:r>
            <a:r>
              <a:rPr lang="zh-CN" altLang="en-US" dirty="0"/>
              <a:t>通常工作于双通道模式。当控制发电机只对一个通道供电时，</a:t>
            </a:r>
            <a:r>
              <a:rPr lang="en-US" altLang="zh-CN" dirty="0"/>
              <a:t>EEC</a:t>
            </a:r>
            <a:r>
              <a:rPr lang="zh-CN" altLang="en-US" dirty="0"/>
              <a:t>转入单通道模式。控制发电机供电的</a:t>
            </a:r>
            <a:r>
              <a:rPr lang="en-US" altLang="zh-CN" dirty="0"/>
              <a:t>EEC</a:t>
            </a:r>
            <a:r>
              <a:rPr lang="zh-CN" altLang="en-US" dirty="0"/>
              <a:t>通道成为控制通道，而另一通道则成为备用通道，由飞机转换汇流条向备用通道供电。</a:t>
            </a:r>
          </a:p>
          <a:p>
            <a:r>
              <a:rPr lang="zh-CN" altLang="en-US" dirty="0"/>
              <a:t>当</a:t>
            </a:r>
            <a:r>
              <a:rPr lang="en-US" altLang="zh-CN" dirty="0"/>
              <a:t>EEC</a:t>
            </a:r>
            <a:r>
              <a:rPr lang="zh-CN" altLang="en-US" dirty="0"/>
              <a:t>通道不能相互通信时，</a:t>
            </a:r>
            <a:r>
              <a:rPr lang="en-US" altLang="zh-CN" dirty="0"/>
              <a:t>EEC</a:t>
            </a:r>
            <a:r>
              <a:rPr lang="zh-CN" altLang="en-US" dirty="0"/>
              <a:t>也转到单通道模式。处于单通道工作模式时</a:t>
            </a:r>
            <a:r>
              <a:rPr lang="en-US" altLang="zh-CN" dirty="0"/>
              <a:t>, EEC</a:t>
            </a:r>
            <a:r>
              <a:rPr lang="zh-CN" altLang="en-US" dirty="0"/>
              <a:t>的控制通道只使用自身的传感电路控制发动机。</a:t>
            </a:r>
          </a:p>
          <a:p>
            <a:endParaRPr lang="zh-CN" altLang="en-US" dirty="0"/>
          </a:p>
        </p:txBody>
      </p:sp>
    </p:spTree>
    <p:extLst>
      <p:ext uri="{BB962C8B-B14F-4D97-AF65-F5344CB8AC3E}">
        <p14:creationId xmlns:p14="http://schemas.microsoft.com/office/powerpoint/2010/main" val="33141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通道转换</a:t>
            </a:r>
            <a:endParaRPr lang="zh-CN" altLang="en-US" dirty="0"/>
          </a:p>
        </p:txBody>
      </p:sp>
      <p:sp>
        <p:nvSpPr>
          <p:cNvPr id="3" name="内容占位符 2"/>
          <p:cNvSpPr>
            <a:spLocks noGrp="1"/>
          </p:cNvSpPr>
          <p:nvPr>
            <p:ph idx="1"/>
          </p:nvPr>
        </p:nvSpPr>
        <p:spPr/>
        <p:txBody>
          <a:bodyPr/>
          <a:lstStyle/>
          <a:p>
            <a:r>
              <a:rPr lang="zh-CN" altLang="en-US" dirty="0"/>
              <a:t>两个通道正常工作情况下，每次发动机启动时，通道</a:t>
            </a:r>
            <a:r>
              <a:rPr lang="en-US" altLang="zh-CN" dirty="0"/>
              <a:t>A</a:t>
            </a:r>
            <a:r>
              <a:rPr lang="zh-CN" altLang="en-US" dirty="0"/>
              <a:t>和</a:t>
            </a:r>
            <a:r>
              <a:rPr lang="en-US" altLang="zh-CN" dirty="0"/>
              <a:t>B</a:t>
            </a:r>
            <a:r>
              <a:rPr lang="zh-CN" altLang="en-US" dirty="0"/>
              <a:t>轮流转换控制通道和备份通道</a:t>
            </a:r>
            <a:r>
              <a:rPr lang="zh-CN" altLang="en-US" dirty="0" smtClean="0"/>
              <a:t>。</a:t>
            </a:r>
            <a:endParaRPr lang="en-US" altLang="zh-CN" dirty="0" smtClean="0"/>
          </a:p>
          <a:p>
            <a:r>
              <a:rPr lang="zh-CN" altLang="en-US" dirty="0" smtClean="0"/>
              <a:t>如果</a:t>
            </a:r>
            <a:r>
              <a:rPr lang="zh-CN" altLang="en-US" dirty="0"/>
              <a:t>在上一次发动机运转中</a:t>
            </a:r>
            <a:r>
              <a:rPr lang="en-US" altLang="zh-CN" dirty="0"/>
              <a:t>N2</a:t>
            </a:r>
            <a:r>
              <a:rPr lang="zh-CN" altLang="en-US" dirty="0"/>
              <a:t>转速超过</a:t>
            </a:r>
            <a:r>
              <a:rPr lang="en-US" altLang="zh-CN" dirty="0"/>
              <a:t>76%</a:t>
            </a:r>
            <a:r>
              <a:rPr lang="zh-CN" altLang="en-US" dirty="0"/>
              <a:t>，且将要设定为“控制通道”的计算机没有故障或故障少于将要设定为“备用通道”的计算机，则发生</a:t>
            </a:r>
            <a:r>
              <a:rPr lang="en-US" altLang="zh-CN" dirty="0"/>
              <a:t>EEC</a:t>
            </a:r>
            <a:r>
              <a:rPr lang="zh-CN" altLang="en-US" dirty="0"/>
              <a:t>通道转换</a:t>
            </a:r>
            <a:r>
              <a:rPr lang="zh-CN" altLang="en-US" dirty="0" smtClean="0"/>
              <a:t>。</a:t>
            </a:r>
            <a:endParaRPr lang="en-US" altLang="zh-CN" dirty="0" smtClean="0"/>
          </a:p>
          <a:p>
            <a:r>
              <a:rPr lang="zh-CN" altLang="en-US" dirty="0" smtClean="0"/>
              <a:t>例如</a:t>
            </a:r>
            <a:r>
              <a:rPr lang="zh-CN" altLang="en-US" dirty="0"/>
              <a:t>：上一次发动机工作过程中（</a:t>
            </a:r>
            <a:r>
              <a:rPr lang="en-US" altLang="zh-CN" dirty="0"/>
              <a:t>N2</a:t>
            </a:r>
            <a:r>
              <a:rPr lang="zh-CN" altLang="en-US" dirty="0"/>
              <a:t>转速超过</a:t>
            </a:r>
            <a:r>
              <a:rPr lang="en-US" altLang="zh-CN" dirty="0"/>
              <a:t>76%</a:t>
            </a:r>
            <a:r>
              <a:rPr lang="zh-CN" altLang="en-US" dirty="0"/>
              <a:t>），通道</a:t>
            </a:r>
            <a:r>
              <a:rPr lang="en-US" altLang="zh-CN" dirty="0"/>
              <a:t>A</a:t>
            </a:r>
            <a:r>
              <a:rPr lang="zh-CN" altLang="en-US" dirty="0"/>
              <a:t>作为控制通道，通道</a:t>
            </a:r>
            <a:r>
              <a:rPr lang="en-US" altLang="zh-CN" dirty="0"/>
              <a:t>B</a:t>
            </a:r>
            <a:r>
              <a:rPr lang="zh-CN" altLang="en-US" dirty="0"/>
              <a:t>为备用通道。此次发动机启动时，如果</a:t>
            </a:r>
            <a:r>
              <a:rPr lang="en-US" altLang="zh-CN" dirty="0"/>
              <a:t>B</a:t>
            </a:r>
            <a:r>
              <a:rPr lang="zh-CN" altLang="en-US" dirty="0"/>
              <a:t>通道没有故障或故障少于</a:t>
            </a:r>
            <a:r>
              <a:rPr lang="en-US" altLang="zh-CN" dirty="0"/>
              <a:t>A</a:t>
            </a:r>
            <a:r>
              <a:rPr lang="zh-CN" altLang="en-US" dirty="0"/>
              <a:t>通道，则</a:t>
            </a:r>
            <a:r>
              <a:rPr lang="en-US" altLang="zh-CN" dirty="0"/>
              <a:t>EEC</a:t>
            </a:r>
            <a:r>
              <a:rPr lang="zh-CN" altLang="en-US" dirty="0"/>
              <a:t>自动进行通道转换，</a:t>
            </a:r>
            <a:r>
              <a:rPr lang="en-US" altLang="zh-CN" dirty="0"/>
              <a:t>B</a:t>
            </a:r>
            <a:r>
              <a:rPr lang="zh-CN" altLang="en-US" dirty="0"/>
              <a:t>通道成为控制通道，而</a:t>
            </a:r>
            <a:r>
              <a:rPr lang="en-US" altLang="zh-CN" dirty="0"/>
              <a:t>A</a:t>
            </a:r>
            <a:r>
              <a:rPr lang="zh-CN" altLang="en-US" dirty="0"/>
              <a:t>通道作为备用通道。</a:t>
            </a:r>
          </a:p>
        </p:txBody>
      </p:sp>
    </p:spTree>
    <p:extLst>
      <p:ext uri="{BB962C8B-B14F-4D97-AF65-F5344CB8AC3E}">
        <p14:creationId xmlns:p14="http://schemas.microsoft.com/office/powerpoint/2010/main" val="238660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§7.2.1	EEC</a:t>
            </a:r>
            <a:r>
              <a:rPr lang="zh-CN" altLang="en-US" dirty="0"/>
              <a:t>主要</a:t>
            </a:r>
            <a:r>
              <a:rPr lang="zh-CN" altLang="en-US" dirty="0" smtClean="0"/>
              <a:t>功能</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a:t>
            </a:r>
            <a:r>
              <a:rPr lang="en-US" altLang="zh-CN" dirty="0" smtClean="0"/>
              <a:t>1</a:t>
            </a:r>
            <a:r>
              <a:rPr lang="zh-CN" altLang="en-US" dirty="0" smtClean="0"/>
              <a:t>）输入信号</a:t>
            </a:r>
            <a:r>
              <a:rPr lang="zh-CN" altLang="en-US" dirty="0"/>
              <a:t>验证和处理</a:t>
            </a:r>
          </a:p>
          <a:p>
            <a:r>
              <a:rPr lang="zh-CN" altLang="en-US" dirty="0" smtClean="0"/>
              <a:t>（</a:t>
            </a:r>
            <a:r>
              <a:rPr lang="en-US" altLang="zh-CN" dirty="0" smtClean="0"/>
              <a:t>2</a:t>
            </a:r>
            <a:r>
              <a:rPr lang="zh-CN" altLang="en-US" dirty="0" smtClean="0"/>
              <a:t>）</a:t>
            </a:r>
            <a:r>
              <a:rPr lang="zh-CN" altLang="en-US" dirty="0"/>
              <a:t>启动，停车和点火控制</a:t>
            </a:r>
          </a:p>
          <a:p>
            <a:r>
              <a:rPr lang="zh-CN" altLang="en-US" dirty="0" smtClean="0"/>
              <a:t>（</a:t>
            </a:r>
            <a:r>
              <a:rPr lang="en-US" altLang="zh-CN" dirty="0" smtClean="0"/>
              <a:t>3</a:t>
            </a:r>
            <a:r>
              <a:rPr lang="zh-CN" altLang="en-US" dirty="0" smtClean="0"/>
              <a:t>）</a:t>
            </a:r>
            <a:r>
              <a:rPr lang="zh-CN" altLang="en-US" dirty="0"/>
              <a:t>发动机推力管理</a:t>
            </a:r>
          </a:p>
          <a:p>
            <a:r>
              <a:rPr lang="zh-CN" altLang="en-US" dirty="0" smtClean="0"/>
              <a:t>（</a:t>
            </a:r>
            <a:r>
              <a:rPr lang="en-US" altLang="zh-CN" dirty="0" smtClean="0"/>
              <a:t>4</a:t>
            </a:r>
            <a:r>
              <a:rPr lang="zh-CN" altLang="en-US" dirty="0" smtClean="0"/>
              <a:t>）</a:t>
            </a:r>
            <a:r>
              <a:rPr lang="zh-CN" altLang="en-US" dirty="0"/>
              <a:t>反推力控制</a:t>
            </a:r>
          </a:p>
          <a:p>
            <a:r>
              <a:rPr lang="zh-CN" altLang="en-US" dirty="0" smtClean="0"/>
              <a:t>（</a:t>
            </a:r>
            <a:r>
              <a:rPr lang="en-US" altLang="zh-CN" dirty="0" smtClean="0"/>
              <a:t>5</a:t>
            </a:r>
            <a:r>
              <a:rPr lang="zh-CN" altLang="en-US" dirty="0" smtClean="0"/>
              <a:t>）</a:t>
            </a:r>
            <a:r>
              <a:rPr lang="zh-CN" altLang="en-US" dirty="0"/>
              <a:t>发动机核心控制</a:t>
            </a:r>
          </a:p>
          <a:p>
            <a:r>
              <a:rPr lang="zh-CN" altLang="en-US" dirty="0" smtClean="0"/>
              <a:t>（</a:t>
            </a:r>
            <a:r>
              <a:rPr lang="en-US" altLang="zh-CN" dirty="0" smtClean="0"/>
              <a:t>6</a:t>
            </a:r>
            <a:r>
              <a:rPr lang="zh-CN" altLang="en-US" dirty="0" smtClean="0"/>
              <a:t>）</a:t>
            </a:r>
            <a:r>
              <a:rPr lang="zh-CN" altLang="en-US" dirty="0"/>
              <a:t>高压涡轮主动间隙控制</a:t>
            </a:r>
            <a:r>
              <a:rPr lang="en-US" altLang="zh-CN" dirty="0"/>
              <a:t>(HPTACC) </a:t>
            </a:r>
            <a:r>
              <a:rPr lang="zh-CN" altLang="en-US" dirty="0"/>
              <a:t>和低压涡轮主动间隙控制</a:t>
            </a:r>
            <a:r>
              <a:rPr lang="en-US" altLang="zh-CN" dirty="0"/>
              <a:t>(LPTACC)</a:t>
            </a:r>
          </a:p>
          <a:p>
            <a:r>
              <a:rPr lang="zh-CN" altLang="en-US" dirty="0" smtClean="0"/>
              <a:t>（</a:t>
            </a:r>
            <a:r>
              <a:rPr lang="en-US" altLang="zh-CN" dirty="0" smtClean="0"/>
              <a:t>7</a:t>
            </a:r>
            <a:r>
              <a:rPr lang="zh-CN" altLang="en-US" dirty="0" smtClean="0"/>
              <a:t>）</a:t>
            </a:r>
            <a:r>
              <a:rPr lang="zh-CN" altLang="en-US" dirty="0"/>
              <a:t>自测试（</a:t>
            </a:r>
            <a:r>
              <a:rPr lang="en-US" altLang="zh-CN" dirty="0"/>
              <a:t>BITE</a:t>
            </a:r>
            <a:r>
              <a:rPr lang="zh-CN" altLang="en-US" dirty="0"/>
              <a:t>）</a:t>
            </a:r>
          </a:p>
          <a:p>
            <a:r>
              <a:rPr lang="zh-CN" altLang="en-US" dirty="0" smtClean="0"/>
              <a:t>（</a:t>
            </a:r>
            <a:r>
              <a:rPr lang="en-US" altLang="zh-CN" dirty="0" smtClean="0"/>
              <a:t>8</a:t>
            </a:r>
            <a:r>
              <a:rPr lang="zh-CN" altLang="en-US" dirty="0" smtClean="0"/>
              <a:t>）</a:t>
            </a:r>
            <a:r>
              <a:rPr lang="zh-CN" altLang="en-US" dirty="0"/>
              <a:t>驾驶舱指示。</a:t>
            </a:r>
          </a:p>
          <a:p>
            <a:endParaRPr lang="zh-CN" altLang="en-US" dirty="0"/>
          </a:p>
        </p:txBody>
      </p:sp>
    </p:spTree>
    <p:extLst>
      <p:ext uri="{BB962C8B-B14F-4D97-AF65-F5344CB8AC3E}">
        <p14:creationId xmlns:p14="http://schemas.microsoft.com/office/powerpoint/2010/main" val="1902011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输入信号</a:t>
            </a:r>
            <a:r>
              <a:rPr lang="zh-CN" altLang="en-US" dirty="0"/>
              <a:t>验证和</a:t>
            </a:r>
            <a:r>
              <a:rPr lang="zh-CN" altLang="en-US" dirty="0" smtClean="0"/>
              <a:t>处理</a:t>
            </a:r>
            <a:endParaRPr lang="zh-CN" altLang="en-US" dirty="0"/>
          </a:p>
        </p:txBody>
      </p:sp>
      <p:sp>
        <p:nvSpPr>
          <p:cNvPr id="3" name="内容占位符 2"/>
          <p:cNvSpPr>
            <a:spLocks noGrp="1"/>
          </p:cNvSpPr>
          <p:nvPr>
            <p:ph idx="1"/>
          </p:nvPr>
        </p:nvSpPr>
        <p:spPr/>
        <p:txBody>
          <a:bodyPr/>
          <a:lstStyle/>
          <a:p>
            <a:r>
              <a:rPr lang="en-US" altLang="zh-CN" dirty="0" smtClean="0"/>
              <a:t>EEC</a:t>
            </a:r>
            <a:r>
              <a:rPr lang="zh-CN" altLang="en-US" dirty="0"/>
              <a:t>从发动机和其它飞机系统接收数字和模拟信号，其中某些信号来自多个信号源</a:t>
            </a:r>
            <a:r>
              <a:rPr lang="zh-CN" altLang="en-US" dirty="0" smtClean="0"/>
              <a:t>。（</a:t>
            </a:r>
            <a:r>
              <a:rPr lang="en-US" altLang="zh-CN" dirty="0" smtClean="0"/>
              <a:t>1</a:t>
            </a:r>
            <a:r>
              <a:rPr lang="zh-CN" altLang="en-US" dirty="0" smtClean="0"/>
              <a:t>）如果</a:t>
            </a:r>
            <a:r>
              <a:rPr lang="zh-CN" altLang="en-US" dirty="0"/>
              <a:t>一个数据源失效，</a:t>
            </a:r>
            <a:r>
              <a:rPr lang="en-US" altLang="zh-CN" dirty="0"/>
              <a:t>EEC</a:t>
            </a:r>
            <a:r>
              <a:rPr lang="zh-CN" altLang="en-US" dirty="0"/>
              <a:t>可使用其他数据源，因而改善了发动机的可靠性</a:t>
            </a:r>
            <a:r>
              <a:rPr lang="zh-CN" altLang="en-US" dirty="0" smtClean="0"/>
              <a:t>。（</a:t>
            </a:r>
            <a:r>
              <a:rPr lang="en-US" altLang="zh-CN" dirty="0" smtClean="0"/>
              <a:t>2</a:t>
            </a:r>
            <a:r>
              <a:rPr lang="zh-CN" altLang="en-US" dirty="0" smtClean="0"/>
              <a:t>）如</a:t>
            </a:r>
            <a:r>
              <a:rPr lang="en-US" altLang="zh-CN" dirty="0"/>
              <a:t>EEC</a:t>
            </a:r>
            <a:r>
              <a:rPr lang="zh-CN" altLang="en-US" dirty="0"/>
              <a:t>发现所有数据源都有效，它使用最佳数据控制发动机</a:t>
            </a:r>
            <a:r>
              <a:rPr lang="zh-CN" altLang="en-US" dirty="0" smtClean="0"/>
              <a:t>。</a:t>
            </a:r>
            <a:endParaRPr lang="en-US" altLang="zh-CN" dirty="0" smtClean="0"/>
          </a:p>
          <a:p>
            <a:r>
              <a:rPr lang="en-US" altLang="zh-CN" dirty="0" smtClean="0"/>
              <a:t>T495</a:t>
            </a:r>
            <a:r>
              <a:rPr lang="en-US" altLang="zh-CN" dirty="0"/>
              <a:t>(</a:t>
            </a:r>
            <a:r>
              <a:rPr lang="zh-CN" altLang="en-US" dirty="0"/>
              <a:t>低压涡轮喷嘴环温度</a:t>
            </a:r>
            <a:r>
              <a:rPr lang="en-US" altLang="zh-CN" dirty="0" smtClean="0"/>
              <a:t>)</a:t>
            </a:r>
            <a:r>
              <a:rPr lang="zh-CN" altLang="en-US" dirty="0" smtClean="0"/>
              <a:t>， 排气温度</a:t>
            </a:r>
            <a:r>
              <a:rPr lang="en-US" altLang="zh-CN" dirty="0"/>
              <a:t>(EGT)</a:t>
            </a:r>
            <a:r>
              <a:rPr lang="zh-CN" altLang="en-US" dirty="0"/>
              <a:t>。每个</a:t>
            </a:r>
            <a:r>
              <a:rPr lang="en-US" altLang="zh-CN" dirty="0"/>
              <a:t>EEC</a:t>
            </a:r>
            <a:r>
              <a:rPr lang="zh-CN" altLang="en-US" dirty="0"/>
              <a:t>通道接收二个</a:t>
            </a:r>
            <a:r>
              <a:rPr lang="en-US" altLang="zh-CN" dirty="0"/>
              <a:t>EGT</a:t>
            </a:r>
            <a:r>
              <a:rPr lang="zh-CN" altLang="en-US" dirty="0"/>
              <a:t>信号。如果四个信号都有效，</a:t>
            </a:r>
            <a:r>
              <a:rPr lang="en-US" altLang="zh-CN" dirty="0"/>
              <a:t>EEC</a:t>
            </a:r>
            <a:r>
              <a:rPr lang="zh-CN" altLang="en-US" dirty="0"/>
              <a:t>使用平均温度作为选定的</a:t>
            </a:r>
            <a:r>
              <a:rPr lang="en-US" altLang="zh-CN" dirty="0"/>
              <a:t>EGT</a:t>
            </a:r>
            <a:r>
              <a:rPr lang="zh-CN" altLang="en-US" dirty="0"/>
              <a:t>。如果其中一个信号超过范围，则使用其他三个</a:t>
            </a:r>
            <a:r>
              <a:rPr lang="en-US" altLang="zh-CN" dirty="0"/>
              <a:t>EGT</a:t>
            </a:r>
            <a:r>
              <a:rPr lang="zh-CN" altLang="en-US" dirty="0"/>
              <a:t>的平均值控制发动机。如果所有信号源都失效，</a:t>
            </a:r>
            <a:r>
              <a:rPr lang="en-US" altLang="zh-CN" dirty="0"/>
              <a:t>EEC</a:t>
            </a:r>
            <a:r>
              <a:rPr lang="zh-CN" altLang="en-US" dirty="0"/>
              <a:t>使用默认值安全运转发动机。如</a:t>
            </a:r>
            <a:r>
              <a:rPr lang="en-US" altLang="zh-CN" dirty="0"/>
              <a:t>EEC</a:t>
            </a:r>
            <a:r>
              <a:rPr lang="zh-CN" altLang="en-US" dirty="0"/>
              <a:t>发现一个信号失效，它把这个信息储存在</a:t>
            </a:r>
            <a:r>
              <a:rPr lang="en-US" altLang="zh-CN" dirty="0"/>
              <a:t>BITE</a:t>
            </a:r>
            <a:r>
              <a:rPr lang="zh-CN" altLang="en-US" dirty="0"/>
              <a:t>存储器中。</a:t>
            </a:r>
          </a:p>
          <a:p>
            <a:endParaRPr lang="zh-CN" altLang="en-US" dirty="0"/>
          </a:p>
        </p:txBody>
      </p:sp>
    </p:spTree>
    <p:extLst>
      <p:ext uri="{BB962C8B-B14F-4D97-AF65-F5344CB8AC3E}">
        <p14:creationId xmlns:p14="http://schemas.microsoft.com/office/powerpoint/2010/main" val="358479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FADEC</a:t>
            </a:r>
            <a:r>
              <a:rPr lang="zh-CN" altLang="en-US" dirty="0"/>
              <a:t>系统主</a:t>
            </a:r>
            <a:r>
              <a:rPr lang="zh-CN" altLang="en-US" dirty="0" smtClean="0"/>
              <a:t>要功</a:t>
            </a:r>
            <a:r>
              <a:rPr lang="zh-CN" altLang="en-US" dirty="0"/>
              <a:t>能</a:t>
            </a:r>
          </a:p>
        </p:txBody>
      </p:sp>
      <p:sp>
        <p:nvSpPr>
          <p:cNvPr id="3" name="内容占位符 2"/>
          <p:cNvSpPr>
            <a:spLocks noGrp="1"/>
          </p:cNvSpPr>
          <p:nvPr>
            <p:ph idx="1"/>
          </p:nvPr>
        </p:nvSpPr>
        <p:spPr/>
        <p:txBody>
          <a:bodyPr/>
          <a:lstStyle/>
          <a:p>
            <a:r>
              <a:rPr lang="en-US" altLang="zh-CN" dirty="0" smtClean="0"/>
              <a:t>1</a:t>
            </a:r>
            <a:r>
              <a:rPr lang="en-US" altLang="zh-CN" dirty="0"/>
              <a:t>.</a:t>
            </a:r>
            <a:r>
              <a:rPr lang="zh-CN" altLang="en-US" dirty="0"/>
              <a:t>燃油控制和</a:t>
            </a:r>
            <a:r>
              <a:rPr lang="en-US" altLang="zh-CN" dirty="0"/>
              <a:t>N1</a:t>
            </a:r>
            <a:r>
              <a:rPr lang="zh-CN" altLang="en-US" dirty="0"/>
              <a:t>、</a:t>
            </a:r>
            <a:r>
              <a:rPr lang="en-US" altLang="zh-CN" dirty="0"/>
              <a:t>N2</a:t>
            </a:r>
            <a:r>
              <a:rPr lang="zh-CN" altLang="en-US" dirty="0"/>
              <a:t>超限保护</a:t>
            </a:r>
          </a:p>
          <a:p>
            <a:r>
              <a:rPr lang="en-US" altLang="zh-CN" dirty="0"/>
              <a:t>2.</a:t>
            </a:r>
            <a:r>
              <a:rPr lang="zh-CN" altLang="en-US" dirty="0"/>
              <a:t>在启动过程中控制发动机参数，并且防止地面启动发动机时排气温度（</a:t>
            </a:r>
            <a:r>
              <a:rPr lang="en-US" altLang="zh-CN" dirty="0"/>
              <a:t>EGT</a:t>
            </a:r>
            <a:r>
              <a:rPr lang="zh-CN" altLang="en-US" dirty="0"/>
              <a:t>）超限</a:t>
            </a:r>
          </a:p>
          <a:p>
            <a:r>
              <a:rPr lang="en-US" altLang="zh-CN" dirty="0"/>
              <a:t>3.</a:t>
            </a:r>
            <a:r>
              <a:rPr lang="zh-CN" altLang="en-US" dirty="0"/>
              <a:t>发动机推力管理</a:t>
            </a:r>
            <a:r>
              <a:rPr lang="zh-CN" altLang="en-US" dirty="0" smtClean="0"/>
              <a:t>：</a:t>
            </a:r>
            <a:endParaRPr lang="en-US" altLang="zh-CN" dirty="0" smtClean="0"/>
          </a:p>
          <a:p>
            <a:r>
              <a:rPr lang="en-US" altLang="zh-CN" dirty="0"/>
              <a:t> </a:t>
            </a:r>
            <a:r>
              <a:rPr lang="zh-CN" altLang="en-US" dirty="0" smtClean="0"/>
              <a:t>两</a:t>
            </a:r>
            <a:r>
              <a:rPr lang="zh-CN" altLang="en-US" dirty="0"/>
              <a:t>种模式，人工和自动推力模式</a:t>
            </a:r>
          </a:p>
          <a:p>
            <a:r>
              <a:rPr lang="en-US" altLang="zh-CN" dirty="0"/>
              <a:t>4.</a:t>
            </a:r>
            <a:r>
              <a:rPr lang="zh-CN" altLang="en-US" dirty="0"/>
              <a:t>通过控制压气机气流和涡轮间隙以实现发动机的最佳工作</a:t>
            </a:r>
          </a:p>
          <a:p>
            <a:r>
              <a:rPr lang="en-US" altLang="zh-CN" dirty="0"/>
              <a:t>5.</a:t>
            </a:r>
            <a:r>
              <a:rPr lang="zh-CN" altLang="en-US" dirty="0"/>
              <a:t>控制反推联锁电磁作动器</a:t>
            </a:r>
          </a:p>
          <a:p>
            <a:endParaRPr lang="zh-CN" altLang="en-US" dirty="0"/>
          </a:p>
        </p:txBody>
      </p:sp>
    </p:spTree>
    <p:extLst>
      <p:ext uri="{BB962C8B-B14F-4D97-AF65-F5344CB8AC3E}">
        <p14:creationId xmlns:p14="http://schemas.microsoft.com/office/powerpoint/2010/main" val="3495846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241" y="285623"/>
            <a:ext cx="5615940" cy="5562600"/>
          </a:xfrm>
          <a:prstGeom prst="rect">
            <a:avLst/>
          </a:prstGeom>
        </p:spPr>
      </p:pic>
      <p:sp>
        <p:nvSpPr>
          <p:cNvPr id="4" name="文本框 3"/>
          <p:cNvSpPr txBox="1"/>
          <p:nvPr/>
        </p:nvSpPr>
        <p:spPr>
          <a:xfrm>
            <a:off x="3855139" y="6026663"/>
            <a:ext cx="4481722"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输入信号验证和处理</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552015" y="435433"/>
            <a:ext cx="4887262" cy="5262979"/>
          </a:xfrm>
          <a:prstGeom prst="rect">
            <a:avLst/>
          </a:prstGeom>
          <a:solidFill>
            <a:schemeClr val="bg2"/>
          </a:solidFill>
        </p:spPr>
        <p:txBody>
          <a:bodyPr wrap="square" rtlCol="0">
            <a:spAutoFit/>
          </a:bodyPr>
          <a:lstStyle/>
          <a:p>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T495(</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低压涡轮喷嘴环温度</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排气温度</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。每个</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通道接收二个</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信号。如果四个信号都有效，</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使用</a:t>
            </a:r>
            <a:r>
              <a:rPr lang="zh-CN" altLang="en-US" sz="28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平均温度</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作为选定的</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。如果其中一个信号超过范围，则使用其他三个</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a:t>
            </a:r>
            <a:r>
              <a:rPr lang="zh-CN" altLang="en-US" sz="28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平均值</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控制发动机。如果所有信号源都失效，</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使用默认值安全运转发动机。如</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发现一个信号失效，它把这个信息储存在</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BITE</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存储器中。</a:t>
            </a:r>
          </a:p>
        </p:txBody>
      </p:sp>
      <p:sp>
        <p:nvSpPr>
          <p:cNvPr id="6" name="矩形 5"/>
          <p:cNvSpPr/>
          <p:nvPr/>
        </p:nvSpPr>
        <p:spPr>
          <a:xfrm>
            <a:off x="10018279" y="1013107"/>
            <a:ext cx="1299577" cy="11933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flipV="1">
            <a:off x="10440434" y="2206421"/>
            <a:ext cx="14777" cy="20205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10940767" y="2206421"/>
            <a:ext cx="7387" cy="20636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009652" y="4250882"/>
            <a:ext cx="1299577" cy="1193314"/>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053004" y="1348154"/>
            <a:ext cx="1230126" cy="523220"/>
          </a:xfrm>
          <a:prstGeom prst="rect">
            <a:avLst/>
          </a:prstGeom>
          <a:solidFill>
            <a:schemeClr val="bg1"/>
          </a:solidFill>
        </p:spPr>
        <p:txBody>
          <a:bodyPr wrap="square" rtlCol="0">
            <a:spAutoFit/>
          </a:bodyPr>
          <a:lstStyle/>
          <a:p>
            <a:pPr algn="ctr"/>
            <a:r>
              <a:rPr lang="en-US" altLang="zh-CN" sz="28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sz="28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endPar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10053004" y="4617567"/>
            <a:ext cx="1230126" cy="523220"/>
          </a:xfrm>
          <a:prstGeom prst="rect">
            <a:avLst/>
          </a:prstGeom>
          <a:solidFill>
            <a:schemeClr val="bg1"/>
          </a:solidFill>
        </p:spPr>
        <p:txBody>
          <a:bodyPr wrap="square" rtlCol="0">
            <a:spAutoFit/>
          </a:bodyPr>
          <a:lstStyle/>
          <a:p>
            <a:pPr algn="ctr"/>
            <a:r>
              <a:rPr lang="en-US" altLang="zh-CN" sz="2800" dirty="0" smtClean="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sz="2800" dirty="0" smtClean="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endParaRPr lang="zh-CN" altLang="en-US" sz="2800" dirty="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66872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启动，停车和点火</a:t>
            </a:r>
            <a:r>
              <a:rPr lang="zh-CN" altLang="en-US" dirty="0" smtClean="0"/>
              <a:t>控制</a:t>
            </a:r>
            <a:endParaRPr lang="zh-CN" altLang="en-US" dirty="0"/>
          </a:p>
        </p:txBody>
      </p:sp>
      <p:sp>
        <p:nvSpPr>
          <p:cNvPr id="3" name="内容占位符 2"/>
          <p:cNvSpPr>
            <a:spLocks noGrp="1"/>
          </p:cNvSpPr>
          <p:nvPr>
            <p:ph idx="1"/>
          </p:nvPr>
        </p:nvSpPr>
        <p:spPr/>
        <p:txBody>
          <a:bodyPr/>
          <a:lstStyle/>
          <a:p>
            <a:r>
              <a:rPr lang="zh-CN" altLang="en-US" dirty="0" smtClean="0"/>
              <a:t>增强型</a:t>
            </a:r>
            <a:r>
              <a:rPr lang="zh-CN" altLang="en-US" dirty="0"/>
              <a:t>手动启动使用与其他</a:t>
            </a:r>
            <a:r>
              <a:rPr lang="en-US" altLang="zh-CN" dirty="0"/>
              <a:t>737</a:t>
            </a:r>
            <a:r>
              <a:rPr lang="zh-CN" altLang="en-US" dirty="0"/>
              <a:t>机型相同的基本启动程序，但增加了</a:t>
            </a:r>
            <a:r>
              <a:rPr lang="zh-CN" altLang="en-US" b="1" dirty="0">
                <a:solidFill>
                  <a:srgbClr val="FF0000"/>
                </a:solidFill>
              </a:rPr>
              <a:t>湿启动</a:t>
            </a:r>
            <a:r>
              <a:rPr lang="zh-CN" altLang="en-US" dirty="0"/>
              <a:t>和</a:t>
            </a:r>
            <a:r>
              <a:rPr lang="zh-CN" altLang="en-US" b="1" dirty="0">
                <a:solidFill>
                  <a:srgbClr val="FF0000"/>
                </a:solidFill>
              </a:rPr>
              <a:t>热启动</a:t>
            </a:r>
            <a:r>
              <a:rPr lang="zh-CN" altLang="en-US" dirty="0"/>
              <a:t>保护。</a:t>
            </a:r>
          </a:p>
          <a:p>
            <a:r>
              <a:rPr lang="zh-CN" altLang="en-US" dirty="0"/>
              <a:t>飞行员将启动手柄放置在</a:t>
            </a:r>
            <a:r>
              <a:rPr lang="en-US" altLang="zh-CN" dirty="0"/>
              <a:t>CUTOFF</a:t>
            </a:r>
            <a:r>
              <a:rPr lang="zh-CN" altLang="en-US" dirty="0"/>
              <a:t>（停车）位置时，</a:t>
            </a:r>
            <a:r>
              <a:rPr lang="en-US" altLang="zh-CN" dirty="0"/>
              <a:t>EEC</a:t>
            </a:r>
            <a:r>
              <a:rPr lang="zh-CN" altLang="en-US" dirty="0"/>
              <a:t>控制发动机的正常停车。</a:t>
            </a:r>
          </a:p>
          <a:p>
            <a:r>
              <a:rPr lang="zh-CN" altLang="en-US" dirty="0"/>
              <a:t>在发动机启动过程中，</a:t>
            </a:r>
            <a:r>
              <a:rPr lang="en-US" altLang="zh-CN" dirty="0"/>
              <a:t>EEC</a:t>
            </a:r>
            <a:r>
              <a:rPr lang="zh-CN" altLang="en-US" dirty="0"/>
              <a:t>控制哪个点火系统通电</a:t>
            </a:r>
            <a:r>
              <a:rPr lang="zh-CN" altLang="en-US" dirty="0" smtClean="0"/>
              <a:t>；</a:t>
            </a:r>
            <a:endParaRPr lang="en-US" altLang="zh-CN" dirty="0" smtClean="0"/>
          </a:p>
          <a:p>
            <a:r>
              <a:rPr lang="zh-CN" altLang="en-US" dirty="0" smtClean="0"/>
              <a:t>在</a:t>
            </a:r>
            <a:r>
              <a:rPr lang="zh-CN" altLang="en-US" dirty="0"/>
              <a:t>热启动和湿启动时，</a:t>
            </a:r>
            <a:r>
              <a:rPr lang="en-US" altLang="zh-CN" dirty="0"/>
              <a:t>EEC</a:t>
            </a:r>
            <a:r>
              <a:rPr lang="zh-CN" altLang="en-US" dirty="0"/>
              <a:t>控制切断点火系统</a:t>
            </a:r>
            <a:r>
              <a:rPr lang="zh-CN" altLang="en-US" dirty="0" smtClean="0"/>
              <a:t>。</a:t>
            </a:r>
            <a:endParaRPr lang="en-US" altLang="zh-CN" dirty="0" smtClean="0"/>
          </a:p>
          <a:p>
            <a:r>
              <a:rPr lang="zh-CN" altLang="en-US" dirty="0" smtClean="0"/>
              <a:t>如果</a:t>
            </a:r>
            <a:r>
              <a:rPr lang="zh-CN" altLang="en-US" dirty="0"/>
              <a:t>发动机非正常减速，</a:t>
            </a:r>
            <a:r>
              <a:rPr lang="en-US" altLang="zh-CN" dirty="0"/>
              <a:t>EEC</a:t>
            </a:r>
            <a:r>
              <a:rPr lang="zh-CN" altLang="en-US" dirty="0"/>
              <a:t>也可自动接通点火系统。</a:t>
            </a:r>
          </a:p>
          <a:p>
            <a:endParaRPr lang="zh-CN" altLang="en-US" dirty="0"/>
          </a:p>
        </p:txBody>
      </p:sp>
    </p:spTree>
    <p:extLst>
      <p:ext uri="{BB962C8B-B14F-4D97-AF65-F5344CB8AC3E}">
        <p14:creationId xmlns:p14="http://schemas.microsoft.com/office/powerpoint/2010/main" val="2225817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发动机</a:t>
            </a:r>
            <a:r>
              <a:rPr lang="zh-CN" altLang="en-US" dirty="0"/>
              <a:t>推力管理</a:t>
            </a:r>
          </a:p>
        </p:txBody>
      </p:sp>
      <p:sp>
        <p:nvSpPr>
          <p:cNvPr id="3" name="内容占位符 2"/>
          <p:cNvSpPr>
            <a:spLocks noGrp="1"/>
          </p:cNvSpPr>
          <p:nvPr>
            <p:ph idx="1"/>
          </p:nvPr>
        </p:nvSpPr>
        <p:spPr/>
        <p:txBody>
          <a:bodyPr/>
          <a:lstStyle/>
          <a:p>
            <a:r>
              <a:rPr lang="en-US" altLang="zh-CN" dirty="0" smtClean="0"/>
              <a:t>EEC</a:t>
            </a:r>
            <a:r>
              <a:rPr lang="zh-CN" altLang="en-US" dirty="0"/>
              <a:t>根据</a:t>
            </a:r>
            <a:r>
              <a:rPr lang="en-US" altLang="zh-CN" dirty="0"/>
              <a:t>N1</a:t>
            </a:r>
            <a:r>
              <a:rPr lang="zh-CN" altLang="en-US" dirty="0"/>
              <a:t>转速、大气压力和温度状况计算发动机推力</a:t>
            </a:r>
            <a:r>
              <a:rPr lang="zh-CN" altLang="en-US" dirty="0" smtClean="0"/>
              <a:t>。</a:t>
            </a:r>
            <a:endParaRPr lang="en-US" altLang="zh-CN" dirty="0" smtClean="0"/>
          </a:p>
          <a:p>
            <a:r>
              <a:rPr lang="en-US" altLang="zh-CN" dirty="0" smtClean="0"/>
              <a:t>EEC</a:t>
            </a:r>
            <a:r>
              <a:rPr lang="zh-CN" altLang="en-US" dirty="0"/>
              <a:t>使用</a:t>
            </a:r>
            <a:r>
              <a:rPr lang="en-US" altLang="zh-CN" dirty="0"/>
              <a:t>N1</a:t>
            </a:r>
            <a:r>
              <a:rPr lang="zh-CN" altLang="en-US" dirty="0"/>
              <a:t>转速控制发动机推力。当移动推力手柄发出增加或减小发动机推力的指令时，推力手柄解算器将推力手柄解算器角度</a:t>
            </a:r>
            <a:r>
              <a:rPr lang="en-US" altLang="zh-CN" dirty="0"/>
              <a:t>(TRA)</a:t>
            </a:r>
            <a:r>
              <a:rPr lang="zh-CN" altLang="en-US" dirty="0"/>
              <a:t>传送到</a:t>
            </a:r>
            <a:r>
              <a:rPr lang="en-US" altLang="zh-CN" dirty="0"/>
              <a:t>EEC</a:t>
            </a:r>
            <a:r>
              <a:rPr lang="zh-CN" altLang="en-US" dirty="0"/>
              <a:t>，</a:t>
            </a:r>
            <a:r>
              <a:rPr lang="en-US" altLang="zh-CN" dirty="0"/>
              <a:t>EEC</a:t>
            </a:r>
            <a:r>
              <a:rPr lang="zh-CN" altLang="en-US" dirty="0"/>
              <a:t>接收推力手柄角度</a:t>
            </a:r>
            <a:r>
              <a:rPr lang="en-US" altLang="zh-CN" dirty="0"/>
              <a:t>(TLA)</a:t>
            </a:r>
            <a:r>
              <a:rPr lang="zh-CN" altLang="en-US" dirty="0"/>
              <a:t>信号。</a:t>
            </a:r>
          </a:p>
          <a:p>
            <a:r>
              <a:rPr lang="zh-CN" altLang="en-US" dirty="0"/>
              <a:t>可在驾驶舱</a:t>
            </a:r>
            <a:r>
              <a:rPr lang="en-US" altLang="zh-CN" dirty="0"/>
              <a:t>CDU</a:t>
            </a:r>
            <a:r>
              <a:rPr lang="zh-CN" altLang="en-US" dirty="0"/>
              <a:t>上的发动机</a:t>
            </a:r>
            <a:r>
              <a:rPr lang="en-US" altLang="zh-CN" dirty="0"/>
              <a:t>BITE</a:t>
            </a:r>
            <a:r>
              <a:rPr lang="zh-CN" altLang="en-US" dirty="0"/>
              <a:t>输入监控页面查询</a:t>
            </a:r>
            <a:r>
              <a:rPr lang="en-US" altLang="zh-CN" dirty="0"/>
              <a:t>TRA</a:t>
            </a:r>
            <a:r>
              <a:rPr lang="zh-CN" altLang="en-US" dirty="0"/>
              <a:t>角度。</a:t>
            </a:r>
          </a:p>
          <a:p>
            <a:endParaRPr lang="zh-CN" altLang="en-US" dirty="0"/>
          </a:p>
        </p:txBody>
      </p:sp>
    </p:spTree>
    <p:extLst>
      <p:ext uri="{BB962C8B-B14F-4D97-AF65-F5344CB8AC3E}">
        <p14:creationId xmlns:p14="http://schemas.microsoft.com/office/powerpoint/2010/main" val="389445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反推力控制</a:t>
            </a:r>
          </a:p>
        </p:txBody>
      </p:sp>
      <p:sp>
        <p:nvSpPr>
          <p:cNvPr id="3" name="内容占位符 2"/>
          <p:cNvSpPr>
            <a:spLocks noGrp="1"/>
          </p:cNvSpPr>
          <p:nvPr>
            <p:ph idx="1"/>
          </p:nvPr>
        </p:nvSpPr>
        <p:spPr/>
        <p:txBody>
          <a:bodyPr/>
          <a:lstStyle/>
          <a:p>
            <a:r>
              <a:rPr lang="en-US" altLang="zh-CN" dirty="0" smtClean="0"/>
              <a:t>EEC</a:t>
            </a:r>
            <a:r>
              <a:rPr lang="zh-CN" altLang="en-US" dirty="0"/>
              <a:t>使用反推移动套筒的位置信息限制反推功率</a:t>
            </a:r>
            <a:r>
              <a:rPr lang="zh-CN" altLang="en-US" dirty="0" smtClean="0"/>
              <a:t>，</a:t>
            </a:r>
            <a:endParaRPr lang="en-US" altLang="zh-CN" dirty="0" smtClean="0"/>
          </a:p>
          <a:p>
            <a:r>
              <a:rPr lang="zh-CN" altLang="en-US" dirty="0" smtClean="0"/>
              <a:t>只有</a:t>
            </a:r>
            <a:r>
              <a:rPr lang="zh-CN" altLang="en-US" dirty="0"/>
              <a:t>在反推移动</a:t>
            </a:r>
            <a:r>
              <a:rPr lang="zh-CN" altLang="en-US" dirty="0" smtClean="0"/>
              <a:t>套筒接近完全展开（超过</a:t>
            </a:r>
            <a:r>
              <a:rPr lang="en-US" altLang="zh-CN" dirty="0" smtClean="0"/>
              <a:t>60%</a:t>
            </a:r>
            <a:r>
              <a:rPr lang="zh-CN" altLang="en-US" dirty="0" smtClean="0"/>
              <a:t>）时</a:t>
            </a:r>
            <a:r>
              <a:rPr lang="zh-CN" altLang="en-US" dirty="0"/>
              <a:t>才能增加反推功率</a:t>
            </a:r>
            <a:r>
              <a:rPr lang="zh-CN" altLang="en-US" dirty="0" smtClean="0"/>
              <a:t>。</a:t>
            </a:r>
            <a:endParaRPr lang="en-US" altLang="zh-CN" dirty="0" smtClean="0"/>
          </a:p>
          <a:p>
            <a:r>
              <a:rPr lang="en-US" altLang="zh-CN" dirty="0" smtClean="0"/>
              <a:t>EEC</a:t>
            </a:r>
            <a:r>
              <a:rPr lang="zh-CN" altLang="en-US" dirty="0"/>
              <a:t>接通反推力联锁电磁线圈，以保持反推力柄在展开位置，直到反推力装置展开，并向飞行机组提供反推装置展开指示。</a:t>
            </a:r>
          </a:p>
          <a:p>
            <a:endParaRPr lang="zh-CN" altLang="en-US" dirty="0"/>
          </a:p>
        </p:txBody>
      </p:sp>
    </p:spTree>
    <p:extLst>
      <p:ext uri="{BB962C8B-B14F-4D97-AF65-F5344CB8AC3E}">
        <p14:creationId xmlns:p14="http://schemas.microsoft.com/office/powerpoint/2010/main" val="2923823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发动机核心机控制</a:t>
            </a:r>
            <a:endParaRPr lang="zh-CN" altLang="en-US" dirty="0"/>
          </a:p>
        </p:txBody>
      </p:sp>
      <p:sp>
        <p:nvSpPr>
          <p:cNvPr id="3" name="内容占位符 2"/>
          <p:cNvSpPr>
            <a:spLocks noGrp="1"/>
          </p:cNvSpPr>
          <p:nvPr>
            <p:ph idx="1"/>
          </p:nvPr>
        </p:nvSpPr>
        <p:spPr/>
        <p:txBody>
          <a:bodyPr/>
          <a:lstStyle/>
          <a:p>
            <a:r>
              <a:rPr lang="en-US" altLang="zh-CN" dirty="0" smtClean="0"/>
              <a:t>EEC</a:t>
            </a:r>
            <a:r>
              <a:rPr lang="zh-CN" altLang="en-US" dirty="0"/>
              <a:t>通过硬件和软件限制以保持发动机安全可靠运行。</a:t>
            </a:r>
            <a:r>
              <a:rPr lang="en-US" altLang="zh-CN" dirty="0"/>
              <a:t>EEC</a:t>
            </a:r>
            <a:r>
              <a:rPr lang="zh-CN" altLang="en-US" dirty="0"/>
              <a:t>保持下列发动机参数在限制范围内</a:t>
            </a:r>
            <a:r>
              <a:rPr lang="en-US" altLang="zh-CN" dirty="0"/>
              <a:t>:</a:t>
            </a:r>
          </a:p>
          <a:p>
            <a:r>
              <a:rPr lang="zh-CN" altLang="en-US" dirty="0"/>
              <a:t>（</a:t>
            </a:r>
            <a:r>
              <a:rPr lang="en-US" altLang="zh-CN" dirty="0"/>
              <a:t>1</a:t>
            </a:r>
            <a:r>
              <a:rPr lang="zh-CN" altLang="en-US" dirty="0"/>
              <a:t>）</a:t>
            </a:r>
            <a:r>
              <a:rPr lang="en-US" altLang="zh-CN" dirty="0"/>
              <a:t>N2</a:t>
            </a:r>
            <a:r>
              <a:rPr lang="zh-CN" altLang="en-US" dirty="0"/>
              <a:t>转速</a:t>
            </a:r>
          </a:p>
          <a:p>
            <a:r>
              <a:rPr lang="zh-CN" altLang="en-US" dirty="0"/>
              <a:t>（</a:t>
            </a:r>
            <a:r>
              <a:rPr lang="en-US" altLang="zh-CN" dirty="0"/>
              <a:t>2</a:t>
            </a:r>
            <a:r>
              <a:rPr lang="zh-CN" altLang="en-US" dirty="0"/>
              <a:t>）</a:t>
            </a:r>
            <a:r>
              <a:rPr lang="en-US" altLang="zh-CN" dirty="0" smtClean="0"/>
              <a:t>PS3(HPC</a:t>
            </a:r>
            <a:r>
              <a:rPr lang="zh-CN" altLang="en-US" dirty="0" smtClean="0"/>
              <a:t>排气静压</a:t>
            </a:r>
            <a:r>
              <a:rPr lang="en-US" altLang="zh-CN" dirty="0"/>
              <a:t>)</a:t>
            </a:r>
          </a:p>
          <a:p>
            <a:r>
              <a:rPr lang="zh-CN" altLang="en-US" dirty="0"/>
              <a:t>（</a:t>
            </a:r>
            <a:r>
              <a:rPr lang="en-US" altLang="zh-CN" dirty="0"/>
              <a:t>3</a:t>
            </a:r>
            <a:r>
              <a:rPr lang="zh-CN" altLang="en-US" dirty="0"/>
              <a:t>）燃油流量。</a:t>
            </a:r>
          </a:p>
          <a:p>
            <a:r>
              <a:rPr lang="en-US" altLang="zh-CN" dirty="0"/>
              <a:t>EEC</a:t>
            </a:r>
            <a:r>
              <a:rPr lang="zh-CN" altLang="en-US" dirty="0"/>
              <a:t>通过控制：发动机燃油流量、可调静子叶片</a:t>
            </a:r>
            <a:r>
              <a:rPr lang="en-US" altLang="zh-CN" dirty="0"/>
              <a:t>(VSV)</a:t>
            </a:r>
            <a:r>
              <a:rPr lang="zh-CN" altLang="en-US" dirty="0"/>
              <a:t>、可调放气阀</a:t>
            </a:r>
            <a:r>
              <a:rPr lang="en-US" altLang="zh-CN" dirty="0"/>
              <a:t>(VBV)</a:t>
            </a:r>
            <a:r>
              <a:rPr lang="zh-CN" altLang="en-US" dirty="0"/>
              <a:t>和瞬时放气阀</a:t>
            </a:r>
            <a:r>
              <a:rPr lang="en-US" altLang="zh-CN" dirty="0"/>
              <a:t>(TBV) </a:t>
            </a:r>
            <a:r>
              <a:rPr lang="zh-CN" altLang="en-US" dirty="0"/>
              <a:t>保持发动机参数在限制范围内。</a:t>
            </a:r>
          </a:p>
          <a:p>
            <a:endParaRPr lang="zh-CN" altLang="en-US" dirty="0"/>
          </a:p>
        </p:txBody>
      </p:sp>
    </p:spTree>
    <p:extLst>
      <p:ext uri="{BB962C8B-B14F-4D97-AF65-F5344CB8AC3E}">
        <p14:creationId xmlns:p14="http://schemas.microsoft.com/office/powerpoint/2010/main" val="3805966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涡轮间隙控制和</a:t>
            </a:r>
            <a:r>
              <a:rPr lang="en-US" altLang="zh-CN" dirty="0" smtClean="0"/>
              <a:t>BITE</a:t>
            </a:r>
            <a:endParaRPr lang="zh-CN" altLang="en-US" dirty="0"/>
          </a:p>
        </p:txBody>
      </p:sp>
      <p:sp>
        <p:nvSpPr>
          <p:cNvPr id="3" name="内容占位符 2"/>
          <p:cNvSpPr>
            <a:spLocks noGrp="1"/>
          </p:cNvSpPr>
          <p:nvPr>
            <p:ph idx="1"/>
          </p:nvPr>
        </p:nvSpPr>
        <p:spPr/>
        <p:txBody>
          <a:bodyPr/>
          <a:lstStyle/>
          <a:p>
            <a:r>
              <a:rPr lang="en-US" altLang="zh-CN" dirty="0"/>
              <a:t>6. HPTACC</a:t>
            </a:r>
            <a:r>
              <a:rPr lang="zh-CN" altLang="en-US" dirty="0"/>
              <a:t>和</a:t>
            </a:r>
            <a:r>
              <a:rPr lang="en-US" altLang="zh-CN" dirty="0"/>
              <a:t>LPTACC</a:t>
            </a:r>
            <a:r>
              <a:rPr lang="zh-CN" altLang="en-US" dirty="0"/>
              <a:t>控制</a:t>
            </a:r>
          </a:p>
          <a:p>
            <a:r>
              <a:rPr lang="en-US" altLang="zh-CN" dirty="0"/>
              <a:t>EEC</a:t>
            </a:r>
            <a:r>
              <a:rPr lang="zh-CN" altLang="en-US" dirty="0"/>
              <a:t>加热或冷却涡轮机匣以控制高压和低压涡轮叶片间隙</a:t>
            </a:r>
            <a:r>
              <a:rPr lang="zh-CN" altLang="en-US" dirty="0" smtClean="0"/>
              <a:t>。</a:t>
            </a:r>
            <a:endParaRPr lang="en-US" altLang="zh-CN" dirty="0" smtClean="0"/>
          </a:p>
          <a:p>
            <a:endParaRPr lang="zh-CN" altLang="en-US" dirty="0"/>
          </a:p>
          <a:p>
            <a:r>
              <a:rPr lang="en-US" altLang="zh-CN" dirty="0"/>
              <a:t>7. </a:t>
            </a:r>
            <a:r>
              <a:rPr lang="zh-CN" altLang="en-US" dirty="0"/>
              <a:t>自测试（</a:t>
            </a:r>
            <a:r>
              <a:rPr lang="en-US" altLang="zh-CN" dirty="0"/>
              <a:t>BITE</a:t>
            </a:r>
            <a:r>
              <a:rPr lang="zh-CN" altLang="en-US" dirty="0"/>
              <a:t>）</a:t>
            </a:r>
          </a:p>
          <a:p>
            <a:r>
              <a:rPr lang="en-US" altLang="zh-CN" dirty="0"/>
              <a:t>EEC</a:t>
            </a:r>
            <a:r>
              <a:rPr lang="zh-CN" altLang="en-US" dirty="0"/>
              <a:t>提供故障数据以便于发动机排故和获取维护支持。驾驶舱内控制显示组件</a:t>
            </a:r>
            <a:r>
              <a:rPr lang="en-US" altLang="zh-CN" dirty="0"/>
              <a:t>(CDU)</a:t>
            </a:r>
            <a:r>
              <a:rPr lang="zh-CN" altLang="en-US" dirty="0"/>
              <a:t>可用于发动机排故和发动机系统地面测试，也可用作监控</a:t>
            </a:r>
            <a:r>
              <a:rPr lang="en-US" altLang="zh-CN" dirty="0"/>
              <a:t>EEC</a:t>
            </a:r>
            <a:r>
              <a:rPr lang="zh-CN" altLang="en-US" dirty="0"/>
              <a:t>输入和输出信息</a:t>
            </a:r>
            <a:r>
              <a:rPr lang="zh-CN" altLang="en-US" dirty="0" smtClean="0"/>
              <a:t>。</a:t>
            </a:r>
            <a:endParaRPr lang="en-US" altLang="zh-CN" dirty="0" smtClean="0"/>
          </a:p>
          <a:p>
            <a:r>
              <a:rPr lang="en-US" altLang="zh-CN" dirty="0" smtClean="0"/>
              <a:t>BITE</a:t>
            </a:r>
            <a:r>
              <a:rPr lang="zh-CN" altLang="en-US" dirty="0"/>
              <a:t>数据仅在地面上才可以通过</a:t>
            </a:r>
            <a:r>
              <a:rPr lang="en-US" altLang="zh-CN" dirty="0"/>
              <a:t>CDU</a:t>
            </a:r>
            <a:r>
              <a:rPr lang="zh-CN" altLang="en-US" dirty="0"/>
              <a:t>获取。</a:t>
            </a:r>
          </a:p>
          <a:p>
            <a:endParaRPr lang="zh-CN" altLang="en-US" dirty="0"/>
          </a:p>
        </p:txBody>
      </p:sp>
    </p:spTree>
    <p:extLst>
      <p:ext uri="{BB962C8B-B14F-4D97-AF65-F5344CB8AC3E}">
        <p14:creationId xmlns:p14="http://schemas.microsoft.com/office/powerpoint/2010/main" val="755621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 </a:t>
            </a:r>
            <a:r>
              <a:rPr lang="zh-CN" altLang="en-US" dirty="0"/>
              <a:t>发动机指示</a:t>
            </a:r>
            <a:br>
              <a:rPr lang="zh-CN" altLang="en-US" dirty="0"/>
            </a:br>
            <a:endParaRPr lang="zh-CN" altLang="en-US" dirty="0"/>
          </a:p>
        </p:txBody>
      </p:sp>
      <p:sp>
        <p:nvSpPr>
          <p:cNvPr id="3" name="内容占位符 2"/>
          <p:cNvSpPr>
            <a:spLocks noGrp="1"/>
          </p:cNvSpPr>
          <p:nvPr>
            <p:ph idx="1"/>
          </p:nvPr>
        </p:nvSpPr>
        <p:spPr/>
        <p:txBody>
          <a:bodyPr/>
          <a:lstStyle/>
          <a:p>
            <a:r>
              <a:rPr lang="en-US" altLang="zh-CN" dirty="0" smtClean="0"/>
              <a:t>EEC</a:t>
            </a:r>
            <a:r>
              <a:rPr lang="zh-CN" altLang="en-US" dirty="0"/>
              <a:t>提供数据到公共显示系统</a:t>
            </a:r>
            <a:r>
              <a:rPr lang="en-US" altLang="zh-CN" dirty="0"/>
              <a:t>(CDS)</a:t>
            </a:r>
            <a:r>
              <a:rPr lang="zh-CN" altLang="en-US" dirty="0"/>
              <a:t>显示电子组件</a:t>
            </a:r>
            <a:r>
              <a:rPr lang="en-US" altLang="zh-CN" dirty="0"/>
              <a:t>(DEU)1</a:t>
            </a:r>
            <a:r>
              <a:rPr lang="zh-CN" altLang="en-US" dirty="0"/>
              <a:t>和</a:t>
            </a:r>
            <a:r>
              <a:rPr lang="en-US" altLang="zh-CN" dirty="0"/>
              <a:t>2</a:t>
            </a:r>
            <a:r>
              <a:rPr lang="zh-CN" altLang="en-US" dirty="0" smtClean="0"/>
              <a:t>。</a:t>
            </a:r>
            <a:endParaRPr lang="en-US" altLang="zh-CN" dirty="0" smtClean="0"/>
          </a:p>
          <a:p>
            <a:r>
              <a:rPr lang="en-US" altLang="zh-CN" dirty="0" smtClean="0"/>
              <a:t>CDS</a:t>
            </a:r>
            <a:r>
              <a:rPr lang="zh-CN" altLang="en-US" dirty="0"/>
              <a:t>显示组件</a:t>
            </a:r>
            <a:r>
              <a:rPr lang="en-US" altLang="zh-CN" dirty="0"/>
              <a:t>(DU)</a:t>
            </a:r>
            <a:r>
              <a:rPr lang="zh-CN" altLang="en-US" dirty="0"/>
              <a:t>可以显示发动机主要和次级指示</a:t>
            </a:r>
            <a:r>
              <a:rPr lang="zh-CN" altLang="en-US" dirty="0" smtClean="0"/>
              <a:t>。</a:t>
            </a:r>
            <a:endParaRPr lang="en-US" altLang="zh-CN" dirty="0" smtClean="0"/>
          </a:p>
          <a:p>
            <a:r>
              <a:rPr lang="zh-CN" altLang="en-US" dirty="0" smtClean="0"/>
              <a:t>可以</a:t>
            </a:r>
            <a:r>
              <a:rPr lang="zh-CN" altLang="en-US" dirty="0"/>
              <a:t>使用便携式数据载入器</a:t>
            </a:r>
            <a:r>
              <a:rPr lang="en-US" altLang="zh-CN" dirty="0"/>
              <a:t>(PDL)</a:t>
            </a:r>
            <a:r>
              <a:rPr lang="zh-CN" altLang="en-US" dirty="0"/>
              <a:t>更新</a:t>
            </a:r>
            <a:r>
              <a:rPr lang="en-US" altLang="zh-CN" dirty="0"/>
              <a:t>EEC</a:t>
            </a:r>
            <a:r>
              <a:rPr lang="zh-CN" altLang="en-US" dirty="0"/>
              <a:t>软件程序。</a:t>
            </a:r>
          </a:p>
          <a:p>
            <a:endParaRPr lang="zh-CN" altLang="en-US" dirty="0"/>
          </a:p>
        </p:txBody>
      </p:sp>
    </p:spTree>
    <p:extLst>
      <p:ext uri="{BB962C8B-B14F-4D97-AF65-F5344CB8AC3E}">
        <p14:creationId xmlns:p14="http://schemas.microsoft.com/office/powerpoint/2010/main" val="2966507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690" y="265943"/>
            <a:ext cx="9532620" cy="5760720"/>
          </a:xfrm>
          <a:prstGeom prst="rect">
            <a:avLst/>
          </a:prstGeom>
        </p:spPr>
      </p:pic>
      <p:sp>
        <p:nvSpPr>
          <p:cNvPr id="4" name="文本框 3"/>
          <p:cNvSpPr txBox="1"/>
          <p:nvPr/>
        </p:nvSpPr>
        <p:spPr>
          <a:xfrm>
            <a:off x="9635319" y="6026663"/>
            <a:ext cx="2381277"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结构</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95534" y="6026663"/>
            <a:ext cx="9539785" cy="646331"/>
          </a:xfrm>
          <a:prstGeom prst="rect">
            <a:avLst/>
          </a:prstGeom>
          <a:solidFill>
            <a:schemeClr val="bg2"/>
          </a:solidFill>
        </p:spPr>
        <p:txBody>
          <a:bodyPr wrap="square" rtlCol="0">
            <a:spAutoFit/>
          </a:bodyPr>
          <a:lstStyle/>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包含有一个电箱组件（</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ECA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）和一个压力子系统（</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PSS</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ECA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由一个铝制外壳，前面板组件（</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FPA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）和一个侧接口组件（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SIA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SIA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提供一个输入、输出信号的传送路径。</a:t>
            </a:r>
          </a:p>
        </p:txBody>
      </p:sp>
      <p:sp>
        <p:nvSpPr>
          <p:cNvPr id="8" name="文本框 7"/>
          <p:cNvSpPr txBox="1"/>
          <p:nvPr/>
        </p:nvSpPr>
        <p:spPr>
          <a:xfrm>
            <a:off x="4585647" y="5497056"/>
            <a:ext cx="1064525" cy="523220"/>
          </a:xfrm>
          <a:prstGeom prst="rect">
            <a:avLst/>
          </a:prstGeom>
          <a:solidFill>
            <a:schemeClr val="bg2"/>
          </a:solidFill>
        </p:spPr>
        <p:txBody>
          <a:bodyPr wrap="square" rtlCol="0">
            <a:spAutoFit/>
          </a:bodyPr>
          <a:lstStyle/>
          <a:p>
            <a:pPr algn="ctr"/>
            <a:r>
              <a:rPr lang="en-US" altLang="zh-CN" sz="28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PSS</a:t>
            </a:r>
            <a:endPar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2413976" y="1016963"/>
            <a:ext cx="1064525" cy="523220"/>
          </a:xfrm>
          <a:prstGeom prst="rect">
            <a:avLst/>
          </a:prstGeom>
          <a:solidFill>
            <a:schemeClr val="bg2"/>
          </a:solidFill>
        </p:spPr>
        <p:txBody>
          <a:bodyPr wrap="square" rtlCol="0">
            <a:spAutoFit/>
          </a:bodyPr>
          <a:lstStyle/>
          <a:p>
            <a:pPr algn="ctr"/>
            <a:r>
              <a:rPr lang="en-US" altLang="zh-CN" sz="28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FPA</a:t>
            </a:r>
            <a:endParaRPr lang="zh-CN" altLang="en-US" sz="28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9994710" y="6982"/>
            <a:ext cx="2197290" cy="3139321"/>
          </a:xfrm>
          <a:prstGeom prst="rect">
            <a:avLst/>
          </a:prstGeom>
          <a:solidFill>
            <a:schemeClr val="bg2"/>
          </a:solidFill>
        </p:spPr>
        <p:txBody>
          <a:bodyPr wrap="square" rtlCol="0">
            <a:spAutoFit/>
          </a:bodyPr>
          <a:lstStyle/>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FPA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SIA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都具有</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保护装置防止</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瞬时电压对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造成损害。打开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后盖</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可以接近通道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的线路板，两个通道的线路板完全相同。线路板连接到双重通道多层母板组件，它是</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FPA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的一部分。</a:t>
            </a:r>
          </a:p>
        </p:txBody>
      </p:sp>
    </p:spTree>
    <p:extLst>
      <p:ext uri="{BB962C8B-B14F-4D97-AF65-F5344CB8AC3E}">
        <p14:creationId xmlns:p14="http://schemas.microsoft.com/office/powerpoint/2010/main" val="17775288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EEC</a:t>
            </a:r>
            <a:r>
              <a:rPr lang="zh-CN" altLang="en-US" dirty="0" smtClean="0"/>
              <a:t>结构</a:t>
            </a:r>
            <a:endParaRPr lang="zh-CN" altLang="en-US" dirty="0"/>
          </a:p>
        </p:txBody>
      </p:sp>
      <p:sp>
        <p:nvSpPr>
          <p:cNvPr id="3" name="内容占位符 2"/>
          <p:cNvSpPr>
            <a:spLocks noGrp="1"/>
          </p:cNvSpPr>
          <p:nvPr>
            <p:ph idx="1"/>
          </p:nvPr>
        </p:nvSpPr>
        <p:spPr/>
        <p:txBody>
          <a:bodyPr/>
          <a:lstStyle/>
          <a:p>
            <a:r>
              <a:rPr lang="zh-CN" altLang="en-US" dirty="0"/>
              <a:t>在</a:t>
            </a:r>
            <a:r>
              <a:rPr lang="en-US" altLang="zh-CN" dirty="0"/>
              <a:t>A</a:t>
            </a:r>
            <a:r>
              <a:rPr lang="zh-CN" altLang="en-US" dirty="0"/>
              <a:t>通道组件与</a:t>
            </a:r>
            <a:r>
              <a:rPr lang="en-US" altLang="zh-CN" dirty="0"/>
              <a:t>B</a:t>
            </a:r>
            <a:r>
              <a:rPr lang="zh-CN" altLang="en-US" dirty="0"/>
              <a:t>通道组件之间由金属隔板分隔</a:t>
            </a:r>
            <a:r>
              <a:rPr lang="zh-CN" altLang="en-US" dirty="0" smtClean="0"/>
              <a:t>。</a:t>
            </a:r>
            <a:endParaRPr lang="en-US" altLang="zh-CN" dirty="0" smtClean="0"/>
          </a:p>
          <a:p>
            <a:r>
              <a:rPr lang="en-US" altLang="zh-CN" dirty="0" smtClean="0"/>
              <a:t>PSS</a:t>
            </a:r>
            <a:r>
              <a:rPr lang="zh-CN" altLang="en-US" dirty="0"/>
              <a:t>装在一个铝制外壳内，包括：一个总管，一系列的压力传感器，相关的机械和电气接头</a:t>
            </a:r>
            <a:r>
              <a:rPr lang="zh-CN" altLang="en-US" dirty="0" smtClean="0"/>
              <a:t>。</a:t>
            </a:r>
            <a:endParaRPr lang="en-US" altLang="zh-CN" dirty="0" smtClean="0"/>
          </a:p>
          <a:p>
            <a:r>
              <a:rPr lang="zh-CN" altLang="en-US" dirty="0" smtClean="0"/>
              <a:t>传感器</a:t>
            </a:r>
            <a:r>
              <a:rPr lang="zh-CN" altLang="en-US" dirty="0"/>
              <a:t>接收发动机空气压力信号，通过总管</a:t>
            </a:r>
            <a:r>
              <a:rPr lang="en-US" altLang="zh-CN" dirty="0"/>
              <a:t>,</a:t>
            </a:r>
            <a:r>
              <a:rPr lang="zh-CN" altLang="en-US" dirty="0"/>
              <a:t>将压力信号转换成数字信号用于</a:t>
            </a:r>
            <a:r>
              <a:rPr lang="en-US" altLang="zh-CN" dirty="0"/>
              <a:t>EEC</a:t>
            </a:r>
            <a:r>
              <a:rPr lang="zh-CN" altLang="en-US" dirty="0"/>
              <a:t>信号处理。</a:t>
            </a:r>
          </a:p>
        </p:txBody>
      </p:sp>
    </p:spTree>
    <p:extLst>
      <p:ext uri="{BB962C8B-B14F-4D97-AF65-F5344CB8AC3E}">
        <p14:creationId xmlns:p14="http://schemas.microsoft.com/office/powerpoint/2010/main" val="1802375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3467100"/>
            <a:ext cx="8943975" cy="3390900"/>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8740" y="0"/>
            <a:ext cx="7033260" cy="4678680"/>
          </a:xfrm>
          <a:prstGeom prst="rect">
            <a:avLst/>
          </a:prstGeom>
        </p:spPr>
      </p:pic>
      <p:sp>
        <p:nvSpPr>
          <p:cNvPr id="4" name="文本框 3"/>
          <p:cNvSpPr txBox="1"/>
          <p:nvPr/>
        </p:nvSpPr>
        <p:spPr>
          <a:xfrm>
            <a:off x="8911990" y="6094903"/>
            <a:ext cx="3200142"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电气接头</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416800" y="6445364"/>
            <a:ext cx="669283" cy="369332"/>
          </a:xfrm>
          <a:prstGeom prst="rect">
            <a:avLst/>
          </a:prstGeom>
          <a:solidFill>
            <a:schemeClr val="bg2"/>
          </a:solidFill>
        </p:spPr>
        <p:txBody>
          <a:bodyPr wrap="square" rtlCol="0">
            <a:spAutoFit/>
          </a:bodyPr>
          <a:lstStyle/>
          <a:p>
            <a:pPr algn="ct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P11</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95421" y="100697"/>
            <a:ext cx="5241168" cy="2677656"/>
          </a:xfrm>
          <a:prstGeom prst="rect">
            <a:avLst/>
          </a:prstGeom>
          <a:solidFill>
            <a:schemeClr val="bg2"/>
          </a:solidFill>
        </p:spPr>
        <p:txBody>
          <a:bodyPr wrap="square" rtlCol="0">
            <a:spAutoFit/>
          </a:bodyPr>
          <a:lstStyle/>
          <a:p>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前面板和侧接口组件共有</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个螺纹电气接头。每一个接头都有独特的头型，只有正确的对应电缆插头才能插入接头。</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电气接头使用字母数字编号标注，</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J1</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J8</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接头表示前面板接头；</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J9</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J10</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J11</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表示侧接口组件上的接头。</a:t>
            </a:r>
          </a:p>
        </p:txBody>
      </p:sp>
      <p:sp>
        <p:nvSpPr>
          <p:cNvPr id="9" name="文本框 8"/>
          <p:cNvSpPr txBox="1"/>
          <p:nvPr/>
        </p:nvSpPr>
        <p:spPr>
          <a:xfrm>
            <a:off x="5440978" y="104410"/>
            <a:ext cx="5241168" cy="1200329"/>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识别塞插入到</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P11</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接头，通过金属条带连接到风扇机匣。即使更换</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，也要确保</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识别塞随发动机保存</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p:txBody>
      </p:sp>
    </p:spTree>
    <p:extLst>
      <p:ext uri="{BB962C8B-B14F-4D97-AF65-F5344CB8AC3E}">
        <p14:creationId xmlns:p14="http://schemas.microsoft.com/office/powerpoint/2010/main" val="5349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FADEC</a:t>
            </a:r>
            <a:r>
              <a:rPr lang="zh-CN" altLang="en-US" dirty="0"/>
              <a:t>系</a:t>
            </a:r>
            <a:r>
              <a:rPr lang="zh-CN" altLang="en-US" dirty="0" smtClean="0"/>
              <a:t>统部</a:t>
            </a:r>
            <a:r>
              <a:rPr lang="zh-CN" altLang="en-US" dirty="0"/>
              <a:t>件</a:t>
            </a:r>
          </a:p>
        </p:txBody>
      </p:sp>
      <p:sp>
        <p:nvSpPr>
          <p:cNvPr id="3" name="内容占位符 2"/>
          <p:cNvSpPr>
            <a:spLocks noGrp="1"/>
          </p:cNvSpPr>
          <p:nvPr>
            <p:ph idx="1"/>
          </p:nvPr>
        </p:nvSpPr>
        <p:spPr/>
        <p:txBody>
          <a:bodyPr/>
          <a:lstStyle/>
          <a:p>
            <a:r>
              <a:rPr lang="en-US" altLang="zh-CN" dirty="0" smtClean="0"/>
              <a:t>1</a:t>
            </a:r>
            <a:r>
              <a:rPr lang="en-US" altLang="zh-CN" dirty="0"/>
              <a:t>. </a:t>
            </a:r>
            <a:r>
              <a:rPr lang="zh-CN" altLang="en-US" dirty="0"/>
              <a:t>电子发动机控制器（</a:t>
            </a:r>
            <a:r>
              <a:rPr lang="en-US" altLang="zh-CN" dirty="0"/>
              <a:t>EEC</a:t>
            </a:r>
            <a:r>
              <a:rPr lang="zh-CN" altLang="en-US" dirty="0"/>
              <a:t>）</a:t>
            </a:r>
          </a:p>
          <a:p>
            <a:r>
              <a:rPr lang="zh-CN" altLang="en-US" dirty="0"/>
              <a:t>每个</a:t>
            </a:r>
            <a:r>
              <a:rPr lang="en-US" altLang="zh-CN" dirty="0"/>
              <a:t>EEC</a:t>
            </a:r>
            <a:r>
              <a:rPr lang="zh-CN" altLang="en-US" dirty="0"/>
              <a:t>包含有二个计算机，一个计算机被称为通道</a:t>
            </a:r>
            <a:r>
              <a:rPr lang="en-US" altLang="zh-CN" dirty="0"/>
              <a:t>A</a:t>
            </a:r>
            <a:r>
              <a:rPr lang="zh-CN" altLang="en-US" dirty="0"/>
              <a:t>，另一个为通道</a:t>
            </a:r>
            <a:r>
              <a:rPr lang="en-US" altLang="zh-CN" dirty="0"/>
              <a:t>B</a:t>
            </a:r>
            <a:r>
              <a:rPr lang="zh-CN" altLang="en-US" dirty="0"/>
              <a:t>。</a:t>
            </a:r>
            <a:r>
              <a:rPr lang="en-US" altLang="zh-CN" dirty="0"/>
              <a:t>EEC</a:t>
            </a:r>
            <a:r>
              <a:rPr lang="zh-CN" altLang="en-US" dirty="0"/>
              <a:t>执行发动机控制计算并监控发动机的工作状态。</a:t>
            </a:r>
          </a:p>
          <a:p>
            <a:r>
              <a:rPr lang="en-US" altLang="zh-CN" dirty="0"/>
              <a:t>2. </a:t>
            </a:r>
            <a:r>
              <a:rPr lang="zh-CN" altLang="en-US" dirty="0"/>
              <a:t>液压机械装置（</a:t>
            </a:r>
            <a:r>
              <a:rPr lang="en-US" altLang="zh-CN" dirty="0"/>
              <a:t>HUM</a:t>
            </a:r>
            <a:r>
              <a:rPr lang="zh-CN" altLang="en-US" dirty="0"/>
              <a:t>）</a:t>
            </a:r>
          </a:p>
          <a:p>
            <a:r>
              <a:rPr lang="en-US" altLang="zh-CN" dirty="0"/>
              <a:t>HMU</a:t>
            </a:r>
            <a:r>
              <a:rPr lang="zh-CN" altLang="en-US" dirty="0"/>
              <a:t>将来自</a:t>
            </a:r>
            <a:r>
              <a:rPr lang="en-US" altLang="zh-CN" dirty="0"/>
              <a:t>EEC</a:t>
            </a:r>
            <a:r>
              <a:rPr lang="zh-CN" altLang="en-US" dirty="0"/>
              <a:t>的电信号转换成伺服燃油压力以驱动发动机阀门和作动筒</a:t>
            </a:r>
          </a:p>
          <a:p>
            <a:r>
              <a:rPr lang="en-US" altLang="zh-CN" dirty="0"/>
              <a:t>3. </a:t>
            </a:r>
            <a:r>
              <a:rPr lang="zh-CN" altLang="en-US" dirty="0"/>
              <a:t>相关部件</a:t>
            </a:r>
          </a:p>
          <a:p>
            <a:r>
              <a:rPr lang="zh-CN" altLang="en-US" dirty="0"/>
              <a:t>主要包括阀门、作动筒和用于控制和监控的传感器</a:t>
            </a:r>
          </a:p>
          <a:p>
            <a:endParaRPr lang="zh-CN" altLang="en-US" dirty="0"/>
          </a:p>
        </p:txBody>
      </p:sp>
    </p:spTree>
    <p:extLst>
      <p:ext uri="{BB962C8B-B14F-4D97-AF65-F5344CB8AC3E}">
        <p14:creationId xmlns:p14="http://schemas.microsoft.com/office/powerpoint/2010/main" val="1785763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19090" y="135312"/>
            <a:ext cx="10153820" cy="5910748"/>
          </a:xfrm>
          <a:prstGeom prst="rect">
            <a:avLst/>
          </a:prstGeom>
        </p:spPr>
      </p:pic>
      <p:sp>
        <p:nvSpPr>
          <p:cNvPr id="4" name="文本框 3"/>
          <p:cNvSpPr txBox="1"/>
          <p:nvPr/>
        </p:nvSpPr>
        <p:spPr>
          <a:xfrm>
            <a:off x="9062113" y="6026663"/>
            <a:ext cx="2954483"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电接头</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4552327" y="1104303"/>
            <a:ext cx="357793" cy="40134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917103" y="120498"/>
            <a:ext cx="357793" cy="40134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441939" y="475339"/>
            <a:ext cx="357793" cy="40134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62618" y="903632"/>
            <a:ext cx="357793" cy="40134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634320" y="2476846"/>
            <a:ext cx="357793" cy="40134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162668" y="2494216"/>
            <a:ext cx="357793" cy="40134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4718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6541"/>
            <a:ext cx="7033260" cy="4678680"/>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796" y="117121"/>
            <a:ext cx="6400800" cy="5118100"/>
          </a:xfrm>
          <a:prstGeom prst="rect">
            <a:avLst/>
          </a:prstGeom>
        </p:spPr>
      </p:pic>
      <p:sp>
        <p:nvSpPr>
          <p:cNvPr id="4" name="文本框 3"/>
          <p:cNvSpPr txBox="1"/>
          <p:nvPr/>
        </p:nvSpPr>
        <p:spPr>
          <a:xfrm>
            <a:off x="9020783" y="6026663"/>
            <a:ext cx="2995813"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电接头</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9840036" y="2944663"/>
            <a:ext cx="491863" cy="369332"/>
          </a:xfrm>
          <a:prstGeom prst="rect">
            <a:avLst/>
          </a:prstGeom>
          <a:solidFill>
            <a:schemeClr val="bg2"/>
          </a:solidFill>
        </p:spPr>
        <p:txBody>
          <a:bodyPr wrap="square" rtlCol="0">
            <a:spAutoFit/>
          </a:bodyPr>
          <a:lstStyle/>
          <a:p>
            <a:pPr algn="ct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J2</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174470" y="6138155"/>
            <a:ext cx="1862227" cy="5348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a:off x="8816197" y="797093"/>
            <a:ext cx="777907" cy="101430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8816197" y="2014434"/>
            <a:ext cx="1023839" cy="3019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9" idx="1"/>
          </p:cNvCxnSpPr>
          <p:nvPr/>
        </p:nvCxnSpPr>
        <p:spPr>
          <a:xfrm flipH="1">
            <a:off x="8857011" y="2629861"/>
            <a:ext cx="1602996" cy="20619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9020783" y="3107802"/>
            <a:ext cx="819253" cy="20619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0460007" y="2445195"/>
            <a:ext cx="491863" cy="369332"/>
          </a:xfrm>
          <a:prstGeom prst="rect">
            <a:avLst/>
          </a:prstGeom>
          <a:solidFill>
            <a:schemeClr val="bg2"/>
          </a:solidFill>
        </p:spPr>
        <p:txBody>
          <a:bodyPr wrap="square" rtlCol="0">
            <a:spAutoFit/>
          </a:bodyPr>
          <a:lstStyle/>
          <a:p>
            <a:pPr algn="ct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J4</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9594104" y="416998"/>
            <a:ext cx="491863" cy="369332"/>
          </a:xfrm>
          <a:prstGeom prst="rect">
            <a:avLst/>
          </a:prstGeom>
          <a:solidFill>
            <a:schemeClr val="bg2"/>
          </a:solidFill>
        </p:spPr>
        <p:txBody>
          <a:bodyPr wrap="square" rtlCol="0">
            <a:spAutoFit/>
          </a:bodyPr>
          <a:lstStyle/>
          <a:p>
            <a:pPr algn="ct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J1</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9900177" y="1862461"/>
            <a:ext cx="491863" cy="369332"/>
          </a:xfrm>
          <a:prstGeom prst="rect">
            <a:avLst/>
          </a:prstGeom>
          <a:solidFill>
            <a:schemeClr val="bg2"/>
          </a:solidFill>
        </p:spPr>
        <p:txBody>
          <a:bodyPr wrap="square" rtlCol="0">
            <a:spAutoFit/>
          </a:bodyPr>
          <a:lstStyle/>
          <a:p>
            <a:pPr algn="ct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J3</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5" name="文本框 24"/>
          <p:cNvSpPr txBox="1"/>
          <p:nvPr/>
        </p:nvSpPr>
        <p:spPr>
          <a:xfrm>
            <a:off x="980591" y="5132690"/>
            <a:ext cx="2852268" cy="369332"/>
          </a:xfrm>
          <a:prstGeom prst="rect">
            <a:avLst/>
          </a:prstGeom>
          <a:solidFill>
            <a:schemeClr val="bg2"/>
          </a:solidFill>
        </p:spPr>
        <p:txBody>
          <a:bodyPr wrap="square" rtlCol="0">
            <a:spAutoFit/>
          </a:bodyPr>
          <a:lstStyle/>
          <a:p>
            <a:pPr algn="ct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J1</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J8</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接头</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前面</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板</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接头</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450135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4" name="文本框 3"/>
          <p:cNvSpPr txBox="1"/>
          <p:nvPr/>
        </p:nvSpPr>
        <p:spPr>
          <a:xfrm>
            <a:off x="7211527" y="6138155"/>
            <a:ext cx="4806003"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接头 </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无</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PMUX</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467972" y="739338"/>
            <a:ext cx="628340" cy="461665"/>
          </a:xfrm>
          <a:prstGeom prst="rect">
            <a:avLst/>
          </a:prstGeom>
          <a:solidFill>
            <a:schemeClr val="bg2"/>
          </a:solidFill>
        </p:spPr>
        <p:txBody>
          <a:bodyPr wrap="square" rtlCol="0">
            <a:spAutoFit/>
          </a:bodyPr>
          <a:lstStyle/>
          <a:p>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J9</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a:off x="2808205" y="1201003"/>
            <a:ext cx="1317300" cy="180406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306956" y="768655"/>
            <a:ext cx="1317300" cy="180406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6834900" y="1418202"/>
            <a:ext cx="753255" cy="6495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966162" y="306990"/>
            <a:ext cx="824202" cy="461665"/>
          </a:xfrm>
          <a:prstGeom prst="rect">
            <a:avLst/>
          </a:prstGeom>
          <a:solidFill>
            <a:schemeClr val="bg2"/>
          </a:solidFill>
        </p:spPr>
        <p:txBody>
          <a:bodyPr wrap="square" rtlCol="0">
            <a:spAutoFit/>
          </a:bodyPr>
          <a:lstStyle/>
          <a:p>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J10</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7211527" y="970170"/>
            <a:ext cx="824202" cy="461665"/>
          </a:xfrm>
          <a:prstGeom prst="rect">
            <a:avLst/>
          </a:prstGeom>
          <a:solidFill>
            <a:schemeClr val="bg2"/>
          </a:solidFill>
        </p:spPr>
        <p:txBody>
          <a:bodyPr wrap="square" rtlCol="0">
            <a:spAutoFit/>
          </a:bodyPr>
          <a:lstStyle/>
          <a:p>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P11</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H="1" flipV="1">
            <a:off x="6458273" y="4013081"/>
            <a:ext cx="753254" cy="58621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5461987" y="4422251"/>
            <a:ext cx="498143" cy="91402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834900" y="4648430"/>
            <a:ext cx="824202" cy="461665"/>
          </a:xfrm>
          <a:prstGeom prst="rect">
            <a:avLst/>
          </a:prstGeom>
          <a:solidFill>
            <a:schemeClr val="bg2"/>
          </a:solid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5624256" y="5336275"/>
            <a:ext cx="824202" cy="461665"/>
          </a:xfrm>
          <a:prstGeom prst="rect">
            <a:avLst/>
          </a:prstGeom>
          <a:solidFill>
            <a:schemeClr val="bg2"/>
          </a:solid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Ps3</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514172" y="5013110"/>
            <a:ext cx="3792784" cy="1569660"/>
          </a:xfrm>
          <a:prstGeom prst="rect">
            <a:avLst/>
          </a:prstGeom>
          <a:solidFill>
            <a:schemeClr val="bg2"/>
          </a:solidFill>
        </p:spPr>
        <p:txBody>
          <a:bodyPr wrap="square" rtlCol="0">
            <a:spAutoFit/>
          </a:bodyPr>
          <a:lstStyle/>
          <a:p>
            <a:r>
              <a:rPr lang="zh-CN" altLang="en-US"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没有</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安装</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PMUX</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选项，用于发动机控制的两个压力（</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PS3</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）通过标准总管供往两个通道。</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153342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699" y="0"/>
            <a:ext cx="9670602" cy="6858000"/>
          </a:xfrm>
          <a:prstGeom prst="rect">
            <a:avLst/>
          </a:prstGeom>
        </p:spPr>
      </p:pic>
      <p:sp>
        <p:nvSpPr>
          <p:cNvPr id="4" name="文本框 3"/>
          <p:cNvSpPr txBox="1"/>
          <p:nvPr/>
        </p:nvSpPr>
        <p:spPr>
          <a:xfrm>
            <a:off x="7211527" y="6138155"/>
            <a:ext cx="4806003"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接头 </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有</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PMUX</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467972" y="739338"/>
            <a:ext cx="628340" cy="461665"/>
          </a:xfrm>
          <a:prstGeom prst="rect">
            <a:avLst/>
          </a:prstGeom>
          <a:solidFill>
            <a:schemeClr val="bg2"/>
          </a:solidFill>
        </p:spPr>
        <p:txBody>
          <a:bodyPr wrap="square" rtlCol="0">
            <a:spAutoFit/>
          </a:bodyPr>
          <a:lstStyle/>
          <a:p>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J9</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a:off x="2808205" y="1201003"/>
            <a:ext cx="1157957" cy="137171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306956" y="768655"/>
            <a:ext cx="1317300" cy="180406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8202216" y="1201002"/>
            <a:ext cx="753255" cy="6495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966162" y="306990"/>
            <a:ext cx="824202" cy="461665"/>
          </a:xfrm>
          <a:prstGeom prst="rect">
            <a:avLst/>
          </a:prstGeom>
          <a:solidFill>
            <a:schemeClr val="bg2"/>
          </a:solidFill>
        </p:spPr>
        <p:txBody>
          <a:bodyPr wrap="square" rtlCol="0">
            <a:spAutoFit/>
          </a:bodyPr>
          <a:lstStyle/>
          <a:p>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J10</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8578843" y="739337"/>
            <a:ext cx="824202" cy="461665"/>
          </a:xfrm>
          <a:prstGeom prst="rect">
            <a:avLst/>
          </a:prstGeom>
          <a:solidFill>
            <a:schemeClr val="bg2"/>
          </a:solidFill>
        </p:spPr>
        <p:txBody>
          <a:bodyPr wrap="square" rtlCol="0">
            <a:spAutoFit/>
          </a:bodyPr>
          <a:lstStyle/>
          <a:p>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P11</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flipH="1" flipV="1">
            <a:off x="6742501" y="4653082"/>
            <a:ext cx="498143" cy="91402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799426" y="5520055"/>
            <a:ext cx="824202" cy="461665"/>
          </a:xfrm>
          <a:prstGeom prst="rect">
            <a:avLst/>
          </a:prstGeom>
          <a:solidFill>
            <a:schemeClr val="bg2"/>
          </a:solid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4654375" y="5712153"/>
            <a:ext cx="824202" cy="461665"/>
          </a:xfrm>
          <a:prstGeom prst="rect">
            <a:avLst/>
          </a:prstGeom>
          <a:solidFill>
            <a:schemeClr val="bg2"/>
          </a:solid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Ps3</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56496" y="2572715"/>
            <a:ext cx="2524468" cy="3416320"/>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安装了</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PMUX</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选项（总管有</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接头），</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PS3</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仍然供往</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两个通道，两个选装的和监控压力供往单个通道，</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PS13</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供往通道</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P25</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供向通道</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H="1" flipV="1">
            <a:off x="7604152" y="4836863"/>
            <a:ext cx="598064" cy="72460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790115" y="5481321"/>
            <a:ext cx="824202" cy="461665"/>
          </a:xfrm>
          <a:prstGeom prst="rect">
            <a:avLst/>
          </a:prstGeom>
          <a:solidFill>
            <a:schemeClr val="bg2"/>
          </a:solid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P25</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3" name="直接箭头连接符 22"/>
          <p:cNvCxnSpPr/>
          <p:nvPr/>
        </p:nvCxnSpPr>
        <p:spPr>
          <a:xfrm flipH="1" flipV="1">
            <a:off x="4965606" y="4829140"/>
            <a:ext cx="90538" cy="11138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737348" y="6250298"/>
            <a:ext cx="1114538" cy="461665"/>
          </a:xfrm>
          <a:prstGeom prst="rect">
            <a:avLst/>
          </a:prstGeom>
          <a:solidFill>
            <a:schemeClr val="bg2"/>
          </a:solid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Ps13</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5" name="直接箭头连接符 24"/>
          <p:cNvCxnSpPr>
            <a:stCxn id="24" idx="0"/>
          </p:cNvCxnSpPr>
          <p:nvPr/>
        </p:nvCxnSpPr>
        <p:spPr>
          <a:xfrm flipH="1" flipV="1">
            <a:off x="5841242" y="4836863"/>
            <a:ext cx="453375" cy="141343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8732609" y="4382486"/>
            <a:ext cx="598064" cy="72460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918572" y="5026944"/>
            <a:ext cx="1140548" cy="461665"/>
          </a:xfrm>
          <a:prstGeom prst="rect">
            <a:avLst/>
          </a:prstGeom>
          <a:solidFill>
            <a:schemeClr val="bg2"/>
          </a:solidFill>
        </p:spPr>
        <p:txBody>
          <a:bodyPr wrap="square" rtlCol="0">
            <a:spAutoFit/>
          </a:bodyPr>
          <a:lstStyle/>
          <a:p>
            <a:pPr algn="ct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未使用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8" name="文本框 27"/>
          <p:cNvSpPr txBox="1"/>
          <p:nvPr/>
        </p:nvSpPr>
        <p:spPr>
          <a:xfrm>
            <a:off x="2762221" y="6019465"/>
            <a:ext cx="1140548" cy="461665"/>
          </a:xfrm>
          <a:prstGeom prst="rect">
            <a:avLst/>
          </a:prstGeom>
          <a:solidFill>
            <a:schemeClr val="bg2"/>
          </a:solidFill>
        </p:spPr>
        <p:txBody>
          <a:bodyPr wrap="square" rtlCol="0">
            <a:spAutoFit/>
          </a:bodyPr>
          <a:lstStyle/>
          <a:p>
            <a:pPr algn="ct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未使用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9" name="直接箭头连接符 28"/>
          <p:cNvCxnSpPr>
            <a:stCxn id="28" idx="0"/>
          </p:cNvCxnSpPr>
          <p:nvPr/>
        </p:nvCxnSpPr>
        <p:spPr>
          <a:xfrm flipV="1">
            <a:off x="3332495" y="4744787"/>
            <a:ext cx="717750" cy="127467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196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910" y="575310"/>
            <a:ext cx="9822180" cy="5707380"/>
          </a:xfrm>
          <a:prstGeom prst="rect">
            <a:avLst/>
          </a:prstGeom>
        </p:spPr>
      </p:pic>
      <p:sp>
        <p:nvSpPr>
          <p:cNvPr id="5" name="文本框 4"/>
          <p:cNvSpPr txBox="1"/>
          <p:nvPr/>
        </p:nvSpPr>
        <p:spPr>
          <a:xfrm>
            <a:off x="236004" y="5113139"/>
            <a:ext cx="1897811" cy="1169551"/>
          </a:xfrm>
          <a:prstGeom prst="rect">
            <a:avLst/>
          </a:prstGeom>
          <a:solidFill>
            <a:schemeClr val="bg2"/>
          </a:solidFill>
        </p:spPr>
        <p:txBody>
          <a:bodyPr wrap="square" rtlCol="0">
            <a:spAutoFit/>
          </a:bodyPr>
          <a:lstStyle/>
          <a:p>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温度</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T12</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：风扇进口温度（总温）；</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T25: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高压压气机进口温度 </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(PT25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传感器中的一个部分</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T3</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：压气机排气温度；</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T49.5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EGT</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）：排气温度；</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T5(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选装</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：低压涡轮排气温度；</a:t>
            </a:r>
          </a:p>
        </p:txBody>
      </p:sp>
      <p:sp>
        <p:nvSpPr>
          <p:cNvPr id="6" name="文本框 5"/>
          <p:cNvSpPr txBox="1"/>
          <p:nvPr/>
        </p:nvSpPr>
        <p:spPr>
          <a:xfrm>
            <a:off x="9224728" y="5113139"/>
            <a:ext cx="1897811" cy="1169551"/>
          </a:xfrm>
          <a:prstGeom prst="rect">
            <a:avLst/>
          </a:prstGeom>
          <a:solidFill>
            <a:schemeClr val="bg2"/>
          </a:solidFill>
        </p:spPr>
        <p:txBody>
          <a:bodyPr wrap="square" rtlCol="0">
            <a:spAutoFit/>
          </a:bodyPr>
          <a:lstStyle/>
          <a:p>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压力</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P0</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：大气环境静压；</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Ps3(CDP):</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高压压气机排气静压 ；</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Ps13(</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选装</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：风扇排气静压；</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P25(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选装</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：高压压气机进口总压；</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(PT25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传感器的一个部分</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zh-CN" altLang="en-US" sz="1000" dirty="0" smtClean="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endPar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endParaRPr>
          </a:p>
        </p:txBody>
      </p:sp>
      <p:sp>
        <p:nvSpPr>
          <p:cNvPr id="7" name="文本框 6"/>
          <p:cNvSpPr txBox="1"/>
          <p:nvPr/>
        </p:nvSpPr>
        <p:spPr>
          <a:xfrm>
            <a:off x="72102" y="94891"/>
            <a:ext cx="390467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FADEC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系统部件</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矩形 7"/>
          <p:cNvSpPr/>
          <p:nvPr/>
        </p:nvSpPr>
        <p:spPr>
          <a:xfrm>
            <a:off x="1751162" y="3096883"/>
            <a:ext cx="4063041" cy="79363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39131" y="4442604"/>
            <a:ext cx="1391730" cy="79363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3781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空气压力信号</a:t>
            </a:r>
            <a:endParaRPr lang="zh-CN" altLang="en-US" dirty="0"/>
          </a:p>
        </p:txBody>
      </p:sp>
      <p:sp>
        <p:nvSpPr>
          <p:cNvPr id="3" name="内容占位符 2"/>
          <p:cNvSpPr>
            <a:spLocks noGrp="1"/>
          </p:cNvSpPr>
          <p:nvPr>
            <p:ph idx="1"/>
          </p:nvPr>
        </p:nvSpPr>
        <p:spPr/>
        <p:txBody>
          <a:bodyPr/>
          <a:lstStyle/>
          <a:p>
            <a:r>
              <a:rPr lang="en-US" altLang="zh-CN" dirty="0"/>
              <a:t>EEC</a:t>
            </a:r>
            <a:r>
              <a:rPr lang="zh-CN" altLang="en-US" dirty="0"/>
              <a:t>空气接头从发动机不同位置获取空气压力。压力传感器是</a:t>
            </a:r>
            <a:r>
              <a:rPr lang="en-US" altLang="zh-CN" dirty="0"/>
              <a:t>EEC</a:t>
            </a:r>
            <a:r>
              <a:rPr lang="zh-CN" altLang="en-US" dirty="0"/>
              <a:t>的一部分，它可以将接受的空气压力转换成数字信号。</a:t>
            </a:r>
          </a:p>
          <a:p>
            <a:r>
              <a:rPr lang="zh-CN" altLang="en-US" dirty="0"/>
              <a:t>空气压力信号包括</a:t>
            </a:r>
            <a:r>
              <a:rPr lang="en-US" altLang="zh-CN" dirty="0"/>
              <a:t>:</a:t>
            </a:r>
          </a:p>
          <a:p>
            <a:r>
              <a:rPr lang="en-US" altLang="zh-CN" dirty="0"/>
              <a:t>• P0(</a:t>
            </a:r>
            <a:r>
              <a:rPr lang="zh-CN" altLang="en-US" dirty="0"/>
              <a:t>外界空气静压</a:t>
            </a:r>
            <a:r>
              <a:rPr lang="en-US" altLang="zh-CN" dirty="0"/>
              <a:t>)</a:t>
            </a:r>
          </a:p>
          <a:p>
            <a:r>
              <a:rPr lang="en-US" altLang="zh-CN" dirty="0"/>
              <a:t>• PS13(</a:t>
            </a:r>
            <a:r>
              <a:rPr lang="zh-CN" altLang="en-US" dirty="0"/>
              <a:t>风扇出口静压</a:t>
            </a:r>
            <a:r>
              <a:rPr lang="en-US" altLang="zh-CN" dirty="0"/>
              <a:t>)</a:t>
            </a:r>
          </a:p>
          <a:p>
            <a:r>
              <a:rPr lang="en-US" altLang="zh-CN" dirty="0"/>
              <a:t>• P25(</a:t>
            </a:r>
            <a:r>
              <a:rPr lang="zh-CN" altLang="en-US" dirty="0"/>
              <a:t>高压压气机进口压力</a:t>
            </a:r>
            <a:r>
              <a:rPr lang="en-US" altLang="zh-CN" dirty="0"/>
              <a:t>)</a:t>
            </a:r>
          </a:p>
          <a:p>
            <a:r>
              <a:rPr lang="en-US" altLang="zh-CN" dirty="0"/>
              <a:t>• PS3(</a:t>
            </a:r>
            <a:r>
              <a:rPr lang="zh-CN" altLang="en-US" dirty="0"/>
              <a:t>高压压气机排气压力</a:t>
            </a:r>
            <a:r>
              <a:rPr lang="en-US" altLang="zh-CN" dirty="0"/>
              <a:t>)</a:t>
            </a:r>
            <a:r>
              <a:rPr lang="zh-CN" altLang="en-US" dirty="0" smtClean="0"/>
              <a:t>。</a:t>
            </a:r>
            <a:endParaRPr lang="zh-CN" altLang="en-US" dirty="0"/>
          </a:p>
        </p:txBody>
      </p:sp>
    </p:spTree>
    <p:extLst>
      <p:ext uri="{BB962C8B-B14F-4D97-AF65-F5344CB8AC3E}">
        <p14:creationId xmlns:p14="http://schemas.microsoft.com/office/powerpoint/2010/main" val="737207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0393" y="365125"/>
            <a:ext cx="7622025" cy="5337048"/>
          </a:xfrm>
          <a:prstGeom prst="rect">
            <a:avLst/>
          </a:prstGeom>
          <a:ln w="28575">
            <a:solidFill>
              <a:schemeClr val="accent4"/>
            </a:solidFill>
          </a:ln>
        </p:spPr>
      </p:pic>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38336" t="50330" r="31403" b="20774"/>
          <a:stretch/>
        </p:blipFill>
        <p:spPr>
          <a:xfrm>
            <a:off x="100687" y="40634"/>
            <a:ext cx="5225740" cy="3494135"/>
          </a:xfrm>
          <a:prstGeom prst="rect">
            <a:avLst/>
          </a:prstGeom>
          <a:ln w="28575">
            <a:solidFill>
              <a:schemeClr val="accent4"/>
            </a:solidFill>
          </a:ln>
        </p:spPr>
      </p:pic>
      <p:sp>
        <p:nvSpPr>
          <p:cNvPr id="6" name="文本框 5"/>
          <p:cNvSpPr txBox="1"/>
          <p:nvPr/>
        </p:nvSpPr>
        <p:spPr>
          <a:xfrm>
            <a:off x="196222" y="3995338"/>
            <a:ext cx="6614012" cy="2677656"/>
          </a:xfrm>
          <a:prstGeom prst="rect">
            <a:avLst/>
          </a:prstGeom>
          <a:solidFill>
            <a:schemeClr val="bg2"/>
          </a:solidFill>
        </p:spPr>
        <p:txBody>
          <a:bodyPr wrap="square" rtlCol="0">
            <a:spAutoFit/>
          </a:bodyPr>
          <a:lstStyle/>
          <a:p>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ADIRU</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中的</a:t>
            </a:r>
            <a:r>
              <a:rPr lang="en-US" altLang="zh-CN" sz="28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压力传感器上获得</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a:t>
            </a:r>
            <a:r>
              <a:rPr lang="zh-CN" altLang="en-US" sz="28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8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8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每个</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通道都有一个</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通过底部一个开口感受</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sz="28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8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8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因为</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传感口在</a:t>
            </a:r>
            <a:r>
              <a:rPr lang="zh-CN" altLang="en-US" sz="28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风扇整流罩内</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，因此</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需要修正</a:t>
            </a:r>
            <a:r>
              <a:rPr lang="en-US" altLang="zh-CN"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以获得大气压力。</a:t>
            </a:r>
          </a:p>
        </p:txBody>
      </p:sp>
      <p:sp>
        <p:nvSpPr>
          <p:cNvPr id="7" name="文本框 6"/>
          <p:cNvSpPr txBox="1"/>
          <p:nvPr/>
        </p:nvSpPr>
        <p:spPr>
          <a:xfrm>
            <a:off x="7615451" y="6026663"/>
            <a:ext cx="440114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 P0</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压力传感口</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右箭头 8"/>
          <p:cNvSpPr/>
          <p:nvPr/>
        </p:nvSpPr>
        <p:spPr>
          <a:xfrm rot="3205292">
            <a:off x="1373708" y="732898"/>
            <a:ext cx="706482" cy="51861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01746" y="103515"/>
            <a:ext cx="725203" cy="523220"/>
          </a:xfrm>
          <a:prstGeom prst="rect">
            <a:avLst/>
          </a:prstGeom>
          <a:solidFill>
            <a:schemeClr val="bg2"/>
          </a:solidFill>
        </p:spPr>
        <p:txBody>
          <a:bodyPr wrap="square" rtlCol="0">
            <a:spAutoFit/>
          </a:bodyPr>
          <a:lstStyle/>
          <a:p>
            <a:pPr algn="ctr"/>
            <a:r>
              <a:rPr lang="en-US" altLang="zh-CN" sz="28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endPar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1" name="右箭头 10"/>
          <p:cNvSpPr/>
          <p:nvPr/>
        </p:nvSpPr>
        <p:spPr>
          <a:xfrm rot="17255454">
            <a:off x="7750116" y="3980502"/>
            <a:ext cx="557737" cy="518615"/>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568090" y="4578925"/>
            <a:ext cx="725203" cy="523220"/>
          </a:xfrm>
          <a:prstGeom prst="rect">
            <a:avLst/>
          </a:prstGeom>
          <a:solidFill>
            <a:schemeClr val="bg2"/>
          </a:solidFill>
        </p:spPr>
        <p:txBody>
          <a:bodyPr wrap="square" rtlCol="0">
            <a:spAutoFit/>
          </a:bodyPr>
          <a:lstStyle/>
          <a:p>
            <a:pPr algn="ctr"/>
            <a:r>
              <a:rPr lang="en-US" altLang="zh-CN" sz="28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endPar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47861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压力信号</a:t>
            </a:r>
            <a:endParaRPr lang="zh-CN" altLang="en-US" dirty="0"/>
          </a:p>
        </p:txBody>
      </p:sp>
      <p:sp>
        <p:nvSpPr>
          <p:cNvPr id="3" name="内容占位符 2"/>
          <p:cNvSpPr>
            <a:spLocks noGrp="1"/>
          </p:cNvSpPr>
          <p:nvPr>
            <p:ph idx="1"/>
          </p:nvPr>
        </p:nvSpPr>
        <p:spPr/>
        <p:txBody>
          <a:bodyPr/>
          <a:lstStyle/>
          <a:p>
            <a:r>
              <a:rPr lang="zh-CN" altLang="en-US" dirty="0"/>
              <a:t>在正常模式时，</a:t>
            </a:r>
            <a:r>
              <a:rPr lang="en-US" altLang="zh-CN" dirty="0"/>
              <a:t>EEC</a:t>
            </a:r>
            <a:r>
              <a:rPr lang="zh-CN" altLang="en-US" dirty="0"/>
              <a:t>使用</a:t>
            </a:r>
            <a:r>
              <a:rPr lang="en-US" altLang="zh-CN" dirty="0"/>
              <a:t>P0</a:t>
            </a:r>
            <a:r>
              <a:rPr lang="zh-CN" altLang="en-US" dirty="0"/>
              <a:t>为发动机推力管理计算飞机速度。在备用模式时，</a:t>
            </a:r>
            <a:r>
              <a:rPr lang="en-US" altLang="zh-CN" dirty="0"/>
              <a:t>EEC</a:t>
            </a:r>
            <a:r>
              <a:rPr lang="zh-CN" altLang="en-US" dirty="0"/>
              <a:t>使用</a:t>
            </a:r>
            <a:r>
              <a:rPr lang="en-US" altLang="zh-CN" dirty="0"/>
              <a:t>P0</a:t>
            </a:r>
            <a:r>
              <a:rPr lang="zh-CN" altLang="en-US" dirty="0"/>
              <a:t>估算</a:t>
            </a:r>
            <a:r>
              <a:rPr lang="en-US" altLang="zh-CN" dirty="0"/>
              <a:t>PT</a:t>
            </a:r>
            <a:r>
              <a:rPr lang="zh-CN" altLang="en-US" dirty="0"/>
              <a:t>（总压）或查找一个假定的</a:t>
            </a:r>
            <a:r>
              <a:rPr lang="en-US" altLang="zh-CN" dirty="0"/>
              <a:t>PT</a:t>
            </a:r>
            <a:r>
              <a:rPr lang="zh-CN" altLang="en-US" dirty="0"/>
              <a:t>（总压）。</a:t>
            </a:r>
          </a:p>
          <a:p>
            <a:r>
              <a:rPr lang="zh-CN" altLang="en-US" dirty="0"/>
              <a:t>每个</a:t>
            </a:r>
            <a:r>
              <a:rPr lang="en-US" altLang="zh-CN" dirty="0"/>
              <a:t>EEC</a:t>
            </a:r>
            <a:r>
              <a:rPr lang="zh-CN" altLang="en-US" dirty="0"/>
              <a:t>通道都有一个</a:t>
            </a:r>
            <a:r>
              <a:rPr lang="en-US" altLang="zh-CN" dirty="0"/>
              <a:t>PS3</a:t>
            </a:r>
            <a:r>
              <a:rPr lang="zh-CN" altLang="en-US" dirty="0"/>
              <a:t>传感器。</a:t>
            </a:r>
            <a:r>
              <a:rPr lang="en-US" altLang="zh-CN" dirty="0"/>
              <a:t>EEC</a:t>
            </a:r>
            <a:r>
              <a:rPr lang="zh-CN" altLang="en-US" dirty="0"/>
              <a:t>使用</a:t>
            </a:r>
            <a:r>
              <a:rPr lang="en-US" altLang="zh-CN" dirty="0"/>
              <a:t>PS3</a:t>
            </a:r>
            <a:r>
              <a:rPr lang="zh-CN" altLang="en-US" dirty="0"/>
              <a:t>来防止高压压气机失速或喘振，并确保引气压力高于最小允许值</a:t>
            </a:r>
            <a:r>
              <a:rPr lang="zh-CN" altLang="en-US" dirty="0" smtClean="0"/>
              <a:t>。</a:t>
            </a:r>
            <a:endParaRPr lang="en-US" altLang="zh-CN" dirty="0" smtClean="0"/>
          </a:p>
          <a:p>
            <a:r>
              <a:rPr lang="zh-CN" altLang="en-US" dirty="0" smtClean="0"/>
              <a:t>如</a:t>
            </a:r>
            <a:r>
              <a:rPr lang="zh-CN" altLang="en-US" dirty="0"/>
              <a:t>引气压力低于最小值</a:t>
            </a:r>
            <a:r>
              <a:rPr lang="en-US" altLang="zh-CN" dirty="0"/>
              <a:t>, EEC</a:t>
            </a:r>
            <a:r>
              <a:rPr lang="zh-CN" altLang="en-US" dirty="0"/>
              <a:t>增加最小慢车转速。如果压气机接近失速或喘振，</a:t>
            </a:r>
            <a:r>
              <a:rPr lang="en-US" altLang="zh-CN" dirty="0"/>
              <a:t>EEC</a:t>
            </a:r>
            <a:r>
              <a:rPr lang="zh-CN" altLang="en-US" dirty="0"/>
              <a:t>控制</a:t>
            </a:r>
            <a:r>
              <a:rPr lang="en-US" altLang="zh-CN" dirty="0"/>
              <a:t>VSV</a:t>
            </a:r>
            <a:r>
              <a:rPr lang="zh-CN" altLang="en-US" dirty="0"/>
              <a:t>，</a:t>
            </a:r>
            <a:r>
              <a:rPr lang="en-US" altLang="zh-CN" dirty="0"/>
              <a:t>VBV</a:t>
            </a:r>
            <a:r>
              <a:rPr lang="zh-CN" altLang="en-US" dirty="0"/>
              <a:t>和</a:t>
            </a:r>
            <a:r>
              <a:rPr lang="en-US" altLang="zh-CN" dirty="0"/>
              <a:t>TBV</a:t>
            </a:r>
            <a:r>
              <a:rPr lang="zh-CN" altLang="en-US" dirty="0"/>
              <a:t>，以保护压气机</a:t>
            </a:r>
            <a:r>
              <a:rPr lang="zh-CN" altLang="en-US" dirty="0" smtClean="0"/>
              <a:t>。</a:t>
            </a:r>
            <a:endParaRPr lang="en-US" altLang="zh-CN" dirty="0" smtClean="0"/>
          </a:p>
          <a:p>
            <a:r>
              <a:rPr lang="zh-CN" altLang="en-US" dirty="0" smtClean="0"/>
              <a:t>硬</a:t>
            </a:r>
            <a:r>
              <a:rPr lang="zh-CN" altLang="en-US" dirty="0"/>
              <a:t>管和软管将</a:t>
            </a:r>
            <a:r>
              <a:rPr lang="en-US" altLang="zh-CN" dirty="0"/>
              <a:t>PS3</a:t>
            </a:r>
            <a:r>
              <a:rPr lang="zh-CN" altLang="en-US" dirty="0"/>
              <a:t>空气压力输送到</a:t>
            </a:r>
            <a:r>
              <a:rPr lang="en-US" altLang="zh-CN" dirty="0"/>
              <a:t>EEC</a:t>
            </a:r>
            <a:r>
              <a:rPr lang="zh-CN" altLang="en-US" dirty="0"/>
              <a:t>底部的</a:t>
            </a:r>
            <a:r>
              <a:rPr lang="en-US" altLang="zh-CN" dirty="0"/>
              <a:t>PS3</a:t>
            </a:r>
            <a:r>
              <a:rPr lang="zh-CN" altLang="en-US" dirty="0"/>
              <a:t>空气接头。</a:t>
            </a:r>
          </a:p>
          <a:p>
            <a:endParaRPr lang="zh-CN" altLang="en-US" dirty="0"/>
          </a:p>
        </p:txBody>
      </p:sp>
    </p:spTree>
    <p:extLst>
      <p:ext uri="{BB962C8B-B14F-4D97-AF65-F5344CB8AC3E}">
        <p14:creationId xmlns:p14="http://schemas.microsoft.com/office/powerpoint/2010/main" val="21816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文本框 3"/>
          <p:cNvSpPr txBox="1"/>
          <p:nvPr/>
        </p:nvSpPr>
        <p:spPr>
          <a:xfrm>
            <a:off x="8952931" y="6026663"/>
            <a:ext cx="3063665"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发动机识别塞</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80759" y="4549676"/>
            <a:ext cx="6810776" cy="2308324"/>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识别塞提供下列构型数据代码到</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p>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）发动机系列和类型</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-7B</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配平调节</a:t>
            </a:r>
          </a:p>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）推力等级</a:t>
            </a:r>
          </a:p>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选项（</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CFM56-7B22 B1,-7B24 B1,-7B27 B1</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）发动机状态监控（选项）</a:t>
            </a:r>
          </a:p>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）发动机燃烧室构型（</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SAC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或</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DAC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）燃烧室分级阀（</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BSV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）激活或未激活。</a:t>
            </a:r>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49254" t="22797" r="33880" b="50537"/>
          <a:stretch/>
        </p:blipFill>
        <p:spPr>
          <a:xfrm>
            <a:off x="7533021" y="1076"/>
            <a:ext cx="4658979" cy="5524803"/>
          </a:xfrm>
          <a:prstGeom prst="rect">
            <a:avLst/>
          </a:prstGeom>
          <a:ln w="28575">
            <a:solidFill>
              <a:schemeClr val="accent4"/>
            </a:solidFill>
          </a:ln>
        </p:spPr>
      </p:pic>
      <p:sp>
        <p:nvSpPr>
          <p:cNvPr id="9" name="椭圆 8"/>
          <p:cNvSpPr/>
          <p:nvPr/>
        </p:nvSpPr>
        <p:spPr>
          <a:xfrm>
            <a:off x="4326340" y="1480894"/>
            <a:ext cx="1528550" cy="180821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5927012" y="2385001"/>
            <a:ext cx="1856095" cy="534818"/>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1643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发动机识别塞</a:t>
            </a:r>
            <a:endParaRPr lang="zh-CN" altLang="en-US" dirty="0"/>
          </a:p>
        </p:txBody>
      </p:sp>
      <p:sp>
        <p:nvSpPr>
          <p:cNvPr id="3" name="内容占位符 2"/>
          <p:cNvSpPr>
            <a:spLocks noGrp="1"/>
          </p:cNvSpPr>
          <p:nvPr>
            <p:ph idx="1"/>
          </p:nvPr>
        </p:nvSpPr>
        <p:spPr/>
        <p:txBody>
          <a:bodyPr/>
          <a:lstStyle/>
          <a:p>
            <a:r>
              <a:rPr lang="zh-CN" altLang="en-US" dirty="0"/>
              <a:t>在识别塞内部有焊接到插钉的编码电路，以及</a:t>
            </a:r>
            <a:r>
              <a:rPr lang="en-US" altLang="zh-CN" dirty="0"/>
              <a:t>23</a:t>
            </a:r>
            <a:r>
              <a:rPr lang="zh-CN" altLang="en-US" dirty="0"/>
              <a:t>个熔断搭接线和插拔程序</a:t>
            </a:r>
            <a:r>
              <a:rPr lang="zh-CN" altLang="en-US" dirty="0" smtClean="0"/>
              <a:t>钉。</a:t>
            </a:r>
            <a:r>
              <a:rPr lang="zh-CN" altLang="en-US" dirty="0"/>
              <a:t>搭接线和插拔程序钉可以使识别塞不同插钉之间连通或断开</a:t>
            </a:r>
            <a:r>
              <a:rPr lang="zh-CN" altLang="en-US" dirty="0" smtClean="0"/>
              <a:t>。</a:t>
            </a:r>
            <a:endParaRPr lang="en-US" altLang="zh-CN" dirty="0" smtClean="0"/>
          </a:p>
          <a:p>
            <a:r>
              <a:rPr lang="zh-CN" altLang="en-US" dirty="0" smtClean="0"/>
              <a:t>熔断</a:t>
            </a:r>
            <a:r>
              <a:rPr lang="zh-CN" altLang="en-US" dirty="0"/>
              <a:t>搭接线在连通时，向</a:t>
            </a:r>
            <a:r>
              <a:rPr lang="en-US" altLang="zh-CN" dirty="0"/>
              <a:t>EEC</a:t>
            </a:r>
            <a:r>
              <a:rPr lang="zh-CN" altLang="en-US" dirty="0"/>
              <a:t>提供推力等级信息。搭接线由金属制成，连接于编码电路两个触点之间，使其连通。搭接线属于固定连接设计，只能通过熔断的方法才能使其断开，因此在航线上不能改变其连通状态进行重新构型</a:t>
            </a:r>
            <a:r>
              <a:rPr lang="zh-CN" altLang="en-US" dirty="0" smtClean="0"/>
              <a:t>。</a:t>
            </a:r>
            <a:endParaRPr lang="en-US" altLang="zh-CN" dirty="0" smtClean="0"/>
          </a:p>
          <a:p>
            <a:r>
              <a:rPr lang="zh-CN" altLang="en-US" dirty="0" smtClean="0"/>
              <a:t>插</a:t>
            </a:r>
            <a:r>
              <a:rPr lang="zh-CN" altLang="en-US" dirty="0"/>
              <a:t>拔程序钉可以向</a:t>
            </a:r>
            <a:r>
              <a:rPr lang="en-US" altLang="zh-CN" dirty="0"/>
              <a:t>EEC</a:t>
            </a:r>
            <a:r>
              <a:rPr lang="zh-CN" altLang="en-US" dirty="0"/>
              <a:t>提供构型信息。</a:t>
            </a:r>
          </a:p>
        </p:txBody>
      </p:sp>
    </p:spTree>
    <p:extLst>
      <p:ext uri="{BB962C8B-B14F-4D97-AF65-F5344CB8AC3E}">
        <p14:creationId xmlns:p14="http://schemas.microsoft.com/office/powerpoint/2010/main" val="232882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910" y="575310"/>
            <a:ext cx="9822180" cy="5707380"/>
          </a:xfrm>
          <a:prstGeom prst="rect">
            <a:avLst/>
          </a:prstGeom>
        </p:spPr>
      </p:pic>
      <p:sp>
        <p:nvSpPr>
          <p:cNvPr id="5" name="文本框 4"/>
          <p:cNvSpPr txBox="1"/>
          <p:nvPr/>
        </p:nvSpPr>
        <p:spPr>
          <a:xfrm>
            <a:off x="236004" y="5113139"/>
            <a:ext cx="1897811" cy="1169551"/>
          </a:xfrm>
          <a:prstGeom prst="rect">
            <a:avLst/>
          </a:prstGeom>
          <a:solidFill>
            <a:schemeClr val="bg2"/>
          </a:solidFill>
        </p:spPr>
        <p:txBody>
          <a:bodyPr wrap="square" rtlCol="0">
            <a:spAutoFit/>
          </a:bodyPr>
          <a:lstStyle/>
          <a:p>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温度</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T12</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：风扇进口温度（总温）；</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T25: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高压压气机进口温度 </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(PT25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传感器中的一个部分</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T3</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：压气机排气温度；</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T49.5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EGT</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）：排气温度；</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T5(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选装</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：低压涡轮排气温度；</a:t>
            </a:r>
          </a:p>
        </p:txBody>
      </p:sp>
      <p:sp>
        <p:nvSpPr>
          <p:cNvPr id="6" name="文本框 5"/>
          <p:cNvSpPr txBox="1"/>
          <p:nvPr/>
        </p:nvSpPr>
        <p:spPr>
          <a:xfrm>
            <a:off x="9224728" y="5113139"/>
            <a:ext cx="1897811" cy="1169551"/>
          </a:xfrm>
          <a:prstGeom prst="rect">
            <a:avLst/>
          </a:prstGeom>
          <a:solidFill>
            <a:schemeClr val="bg2"/>
          </a:solidFill>
        </p:spPr>
        <p:txBody>
          <a:bodyPr wrap="square" rtlCol="0">
            <a:spAutoFit/>
          </a:bodyPr>
          <a:lstStyle/>
          <a:p>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压力</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P0</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：大气环境静压；</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Ps3(CDP):</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高压压气机排气静压 ；</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Ps13(</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选装</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：风扇排气静压；</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P25(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选装</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：高压压气机进口总压；</a:t>
            </a:r>
          </a:p>
          <a:p>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(PT25</a:t>
            </a:r>
            <a:r>
              <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传感器的一个部分</a:t>
            </a:r>
            <a:r>
              <a:rPr lang="en-US" altLang="zh-CN"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r>
              <a:rPr lang="zh-CN" altLang="en-US" sz="1000" dirty="0" smtClean="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rPr>
              <a:t>；</a:t>
            </a:r>
            <a:endParaRPr lang="zh-CN" altLang="en-US" sz="1000" dirty="0">
              <a:ln w="0"/>
              <a:effectLst>
                <a:outerShdw blurRad="38100" dist="19050" dir="2700000" algn="tl" rotWithShape="0">
                  <a:schemeClr val="dk1">
                    <a:alpha val="40000"/>
                  </a:schemeClr>
                </a:outerShdw>
              </a:effectLst>
              <a:latin typeface="华文楷体" panose="02010600040101010101" pitchFamily="2" charset="-122"/>
              <a:ea typeface="华文楷体" panose="02010600040101010101" pitchFamily="2" charset="-122"/>
            </a:endParaRPr>
          </a:p>
        </p:txBody>
      </p:sp>
      <p:sp>
        <p:nvSpPr>
          <p:cNvPr id="7" name="文本框 6"/>
          <p:cNvSpPr txBox="1"/>
          <p:nvPr/>
        </p:nvSpPr>
        <p:spPr>
          <a:xfrm>
            <a:off x="72102" y="94891"/>
            <a:ext cx="390467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FADEC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系统部件</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矩形 7"/>
          <p:cNvSpPr/>
          <p:nvPr/>
        </p:nvSpPr>
        <p:spPr>
          <a:xfrm>
            <a:off x="1751162" y="3096883"/>
            <a:ext cx="4063041" cy="79363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39131" y="4442604"/>
            <a:ext cx="1391730" cy="79363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2699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327068"/>
            <a:ext cx="7122127" cy="6203865"/>
          </a:xfrm>
          <a:prstGeom prst="rect">
            <a:avLst/>
          </a:prstGeom>
        </p:spPr>
      </p:pic>
      <p:sp>
        <p:nvSpPr>
          <p:cNvPr id="4" name="文本框 3"/>
          <p:cNvSpPr txBox="1"/>
          <p:nvPr/>
        </p:nvSpPr>
        <p:spPr>
          <a:xfrm>
            <a:off x="8871045" y="6026663"/>
            <a:ext cx="3145551"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发动机识别塞</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45" y="150128"/>
            <a:ext cx="4981575" cy="3381375"/>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9500" r="40090" b="67245"/>
          <a:stretch/>
        </p:blipFill>
        <p:spPr>
          <a:xfrm>
            <a:off x="7155574" y="2472651"/>
            <a:ext cx="4861022" cy="3554012"/>
          </a:xfrm>
          <a:prstGeom prst="rect">
            <a:avLst/>
          </a:prstGeom>
        </p:spPr>
      </p:pic>
      <p:sp>
        <p:nvSpPr>
          <p:cNvPr id="5" name="文本框 4"/>
          <p:cNvSpPr txBox="1"/>
          <p:nvPr/>
        </p:nvSpPr>
        <p:spPr>
          <a:xfrm>
            <a:off x="7286589" y="5540463"/>
            <a:ext cx="1420683" cy="369332"/>
          </a:xfrm>
          <a:prstGeom prst="rect">
            <a:avLst/>
          </a:prstGeom>
          <a:solidFill>
            <a:schemeClr val="bg2"/>
          </a:solidFill>
        </p:spPr>
        <p:txBody>
          <a:bodyPr wrap="square" rtlCol="0">
            <a:spAutoFit/>
          </a:bodyPr>
          <a:lstStyle/>
          <a:p>
            <a:pPr algn="ct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插拔程序钉</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261136" y="5878955"/>
            <a:ext cx="6019979" cy="646331"/>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程序钉伸出时，后部黑色色带完全露出；而缩入时，后部黑色色带完全缩入。拔出或插入位置都有机械卡位。</a:t>
            </a:r>
          </a:p>
        </p:txBody>
      </p:sp>
    </p:spTree>
    <p:extLst>
      <p:ext uri="{BB962C8B-B14F-4D97-AF65-F5344CB8AC3E}">
        <p14:creationId xmlns:p14="http://schemas.microsoft.com/office/powerpoint/2010/main" val="4030375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56"/>
            <a:ext cx="6859673" cy="6832488"/>
          </a:xfrm>
          <a:prstGeom prst="rect">
            <a:avLst/>
          </a:prstGeom>
        </p:spPr>
      </p:pic>
      <p:sp>
        <p:nvSpPr>
          <p:cNvPr id="6" name="矩形 5"/>
          <p:cNvSpPr/>
          <p:nvPr/>
        </p:nvSpPr>
        <p:spPr>
          <a:xfrm>
            <a:off x="859809" y="6138155"/>
            <a:ext cx="887104" cy="5348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9500" r="40090" b="67245"/>
          <a:stretch/>
        </p:blipFill>
        <p:spPr>
          <a:xfrm>
            <a:off x="7173029" y="207122"/>
            <a:ext cx="4861022" cy="3554012"/>
          </a:xfrm>
          <a:prstGeom prst="rect">
            <a:avLst/>
          </a:prstGeom>
        </p:spPr>
      </p:pic>
      <p:cxnSp>
        <p:nvCxnSpPr>
          <p:cNvPr id="7" name="直接箭头连接符 6"/>
          <p:cNvCxnSpPr/>
          <p:nvPr/>
        </p:nvCxnSpPr>
        <p:spPr>
          <a:xfrm flipV="1">
            <a:off x="4599296" y="2249550"/>
            <a:ext cx="2573733" cy="971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292485" y="5814989"/>
            <a:ext cx="887104" cy="103025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871045" y="6026663"/>
            <a:ext cx="3145551"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发动机识别塞</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7260065" y="3306337"/>
            <a:ext cx="1420683" cy="369332"/>
          </a:xfrm>
          <a:prstGeom prst="rect">
            <a:avLst/>
          </a:prstGeom>
          <a:solidFill>
            <a:schemeClr val="bg2"/>
          </a:solidFill>
        </p:spPr>
        <p:txBody>
          <a:bodyPr wrap="square" rtlCol="0">
            <a:spAutoFit/>
          </a:bodyPr>
          <a:lstStyle/>
          <a:p>
            <a:pPr algn="ct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插拔程序钉</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6645916" y="3963932"/>
            <a:ext cx="5370680" cy="1477328"/>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发动机推力等级、</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推力、识别塞类型（</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5C/7B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）是通过熔断搭接线来设置的，所以在航线上不可以直接改变发动机的推力等级、设置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推力。通过插拔程序钉可以改变</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配平等级、</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PMUAX</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（选项）、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、燃烧室构型等。</a:t>
            </a:r>
          </a:p>
        </p:txBody>
      </p:sp>
    </p:spTree>
    <p:extLst>
      <p:ext uri="{BB962C8B-B14F-4D97-AF65-F5344CB8AC3E}">
        <p14:creationId xmlns:p14="http://schemas.microsoft.com/office/powerpoint/2010/main" val="135173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63168" y="159263"/>
            <a:ext cx="7277100" cy="5867400"/>
          </a:xfrm>
          <a:prstGeom prst="rect">
            <a:avLst/>
          </a:prstGeom>
        </p:spPr>
      </p:pic>
      <p:sp>
        <p:nvSpPr>
          <p:cNvPr id="5" name="文本框 4"/>
          <p:cNvSpPr txBox="1"/>
          <p:nvPr/>
        </p:nvSpPr>
        <p:spPr>
          <a:xfrm>
            <a:off x="8942393" y="131967"/>
            <a:ext cx="1334370" cy="369332"/>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熔断搭接线</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4746469" y="1187355"/>
            <a:ext cx="985589" cy="20471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871045" y="6026663"/>
            <a:ext cx="3145551"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发动机识别塞</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矩形 9"/>
          <p:cNvSpPr/>
          <p:nvPr/>
        </p:nvSpPr>
        <p:spPr>
          <a:xfrm>
            <a:off x="4154198" y="2304142"/>
            <a:ext cx="1618804"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140550" y="3627473"/>
            <a:ext cx="1618804"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863168" y="4221800"/>
            <a:ext cx="1908000" cy="1800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517408" y="4950804"/>
            <a:ext cx="1262476" cy="7920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331355" y="1637203"/>
            <a:ext cx="1420683" cy="369332"/>
          </a:xfrm>
          <a:prstGeom prst="rect">
            <a:avLst/>
          </a:prstGeom>
          <a:solidFill>
            <a:schemeClr val="bg2"/>
          </a:solidFill>
        </p:spPr>
        <p:txBody>
          <a:bodyPr wrap="square" rtlCol="0">
            <a:spAutoFit/>
          </a:bodyPr>
          <a:lstStyle/>
          <a:p>
            <a:pPr algn="ct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插拔程序钉</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154067" y="135552"/>
            <a:ext cx="3457983" cy="2308324"/>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发动机推力等级、</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推力、识别塞类型（</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5C/7B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）是通过熔断搭接线来设置的，所以在航线上不可以直接改变发动机的推力等级、设置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推力。通过插拔程序钉可以改变</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配平等级、</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PMUAX</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（选项）、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、燃烧室构型等。</a:t>
            </a:r>
          </a:p>
        </p:txBody>
      </p:sp>
      <p:sp>
        <p:nvSpPr>
          <p:cNvPr id="16" name="矩形 15"/>
          <p:cNvSpPr/>
          <p:nvPr/>
        </p:nvSpPr>
        <p:spPr>
          <a:xfrm>
            <a:off x="4655850" y="1748393"/>
            <a:ext cx="1080000" cy="20471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378964" y="214274"/>
            <a:ext cx="1368000" cy="57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101159" y="2690423"/>
            <a:ext cx="648000" cy="39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17159" y="948942"/>
            <a:ext cx="1368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676496" y="4013934"/>
            <a:ext cx="1116000" cy="1800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54067" y="2581311"/>
            <a:ext cx="3457983" cy="3970318"/>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识别塞提供下列构型数据代码到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）发动机系列和类型（</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配平调节</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）推力等级</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选项（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CFM56-7B22 B1,-7B24 B1,-7B27 B1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）发动机状态监控（选项）</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）发动机燃烧室构型（</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SAC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或</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DAC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）燃烧室分级阀（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）激活或未激活。</a:t>
            </a:r>
          </a:p>
        </p:txBody>
      </p:sp>
    </p:spTree>
    <p:extLst>
      <p:ext uri="{BB962C8B-B14F-4D97-AF65-F5344CB8AC3E}">
        <p14:creationId xmlns:p14="http://schemas.microsoft.com/office/powerpoint/2010/main" val="3854424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a:t>
            </a:r>
            <a:r>
              <a:rPr lang="zh-CN" altLang="en-US" dirty="0" smtClean="0"/>
              <a:t>认证</a:t>
            </a:r>
            <a:r>
              <a:rPr lang="zh-CN" altLang="en-US" dirty="0"/>
              <a:t>推力</a:t>
            </a:r>
            <a:r>
              <a:rPr lang="zh-CN" altLang="en-US" dirty="0" smtClean="0"/>
              <a:t>等级</a:t>
            </a:r>
            <a:endParaRPr lang="zh-CN" altLang="en-US" dirty="0"/>
          </a:p>
        </p:txBody>
      </p:sp>
      <p:sp>
        <p:nvSpPr>
          <p:cNvPr id="3" name="内容占位符 2"/>
          <p:cNvSpPr>
            <a:spLocks noGrp="1"/>
          </p:cNvSpPr>
          <p:nvPr>
            <p:ph idx="1"/>
          </p:nvPr>
        </p:nvSpPr>
        <p:spPr/>
        <p:txBody>
          <a:bodyPr/>
          <a:lstStyle/>
          <a:p>
            <a:r>
              <a:rPr lang="zh-CN" altLang="en-US" dirty="0" smtClean="0"/>
              <a:t>所有</a:t>
            </a:r>
            <a:r>
              <a:rPr lang="zh-CN" altLang="en-US" dirty="0"/>
              <a:t>的</a:t>
            </a:r>
            <a:r>
              <a:rPr lang="en-US" altLang="zh-CN" dirty="0"/>
              <a:t>CFM56-7B</a:t>
            </a:r>
            <a:r>
              <a:rPr lang="zh-CN" altLang="en-US" dirty="0"/>
              <a:t>发动机都可以产生</a:t>
            </a:r>
            <a:r>
              <a:rPr lang="en-US" altLang="zh-CN" dirty="0"/>
              <a:t>27,300lbs</a:t>
            </a:r>
            <a:r>
              <a:rPr lang="zh-CN" altLang="en-US" dirty="0"/>
              <a:t>起飞推力</a:t>
            </a:r>
            <a:r>
              <a:rPr lang="zh-CN" altLang="en-US" dirty="0" smtClean="0"/>
              <a:t>。</a:t>
            </a:r>
            <a:endParaRPr lang="en-US" altLang="zh-CN" dirty="0" smtClean="0"/>
          </a:p>
          <a:p>
            <a:r>
              <a:rPr lang="zh-CN" altLang="en-US" dirty="0" smtClean="0"/>
              <a:t>识别</a:t>
            </a:r>
            <a:r>
              <a:rPr lang="zh-CN" altLang="en-US" dirty="0"/>
              <a:t>塞内特定触点（熔断搭接线）可以激活各个推力等级</a:t>
            </a:r>
            <a:r>
              <a:rPr lang="zh-CN" altLang="en-US" dirty="0" smtClean="0"/>
              <a:t>。</a:t>
            </a:r>
            <a:endParaRPr lang="en-US" altLang="zh-CN" dirty="0" smtClean="0"/>
          </a:p>
          <a:p>
            <a:r>
              <a:rPr lang="zh-CN" altLang="en-US" dirty="0" smtClean="0"/>
              <a:t>发动机</a:t>
            </a:r>
            <a:r>
              <a:rPr lang="zh-CN" altLang="en-US" dirty="0"/>
              <a:t>识别塞是制造厂家对客户发动机允许使用推力等级的授权。在没有得到许可之前，不能随意提升发动机推力等级。</a:t>
            </a:r>
          </a:p>
          <a:p>
            <a:endParaRPr lang="zh-CN" altLang="en-US" dirty="0"/>
          </a:p>
        </p:txBody>
      </p:sp>
    </p:spTree>
    <p:extLst>
      <p:ext uri="{BB962C8B-B14F-4D97-AF65-F5344CB8AC3E}">
        <p14:creationId xmlns:p14="http://schemas.microsoft.com/office/powerpoint/2010/main" val="3717547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CFM56-7B</a:t>
            </a:r>
            <a:r>
              <a:rPr lang="zh-CN" altLang="en-US" dirty="0"/>
              <a:t>发动机推力</a:t>
            </a:r>
            <a:r>
              <a:rPr lang="zh-CN" altLang="en-US" dirty="0" smtClean="0"/>
              <a:t>等级（</a:t>
            </a:r>
            <a:r>
              <a:rPr lang="en-US" altLang="zh-CN" dirty="0" smtClean="0"/>
              <a:t>6</a:t>
            </a:r>
            <a:r>
              <a:rPr lang="zh-CN" altLang="en-US" dirty="0"/>
              <a:t>个</a:t>
            </a:r>
            <a:r>
              <a:rPr lang="zh-CN" altLang="en-US" dirty="0" smtClean="0"/>
              <a:t>级别）</a:t>
            </a:r>
            <a:endParaRPr lang="zh-CN" altLang="en-US" dirty="0"/>
          </a:p>
        </p:txBody>
      </p:sp>
      <p:sp>
        <p:nvSpPr>
          <p:cNvPr id="3" name="内容占位符 2"/>
          <p:cNvSpPr>
            <a:spLocks noGrp="1"/>
          </p:cNvSpPr>
          <p:nvPr>
            <p:ph idx="1"/>
          </p:nvPr>
        </p:nvSpPr>
        <p:spPr/>
        <p:txBody>
          <a:bodyPr/>
          <a:lstStyle/>
          <a:p>
            <a:r>
              <a:rPr lang="zh-CN" altLang="en-US" dirty="0" smtClean="0"/>
              <a:t>（</a:t>
            </a:r>
            <a:r>
              <a:rPr lang="en-US" altLang="zh-CN" dirty="0"/>
              <a:t>1</a:t>
            </a:r>
            <a:r>
              <a:rPr lang="zh-CN" altLang="en-US" dirty="0"/>
              <a:t>）</a:t>
            </a:r>
            <a:r>
              <a:rPr lang="en-US" altLang="zh-CN" dirty="0"/>
              <a:t>B18 : 19,500 </a:t>
            </a:r>
            <a:r>
              <a:rPr lang="en-US" altLang="zh-CN" dirty="0" err="1"/>
              <a:t>lbs</a:t>
            </a:r>
            <a:r>
              <a:rPr lang="en-US" altLang="zh-CN" dirty="0"/>
              <a:t> 737-600.</a:t>
            </a:r>
          </a:p>
          <a:p>
            <a:r>
              <a:rPr lang="zh-CN" altLang="en-US" dirty="0"/>
              <a:t>（</a:t>
            </a:r>
            <a:r>
              <a:rPr lang="en-US" altLang="zh-CN" dirty="0"/>
              <a:t>2</a:t>
            </a:r>
            <a:r>
              <a:rPr lang="zh-CN" altLang="en-US" dirty="0"/>
              <a:t>）</a:t>
            </a:r>
            <a:r>
              <a:rPr lang="en-US" altLang="zh-CN" dirty="0"/>
              <a:t>B20 : 20,600 </a:t>
            </a:r>
            <a:r>
              <a:rPr lang="en-US" altLang="zh-CN" dirty="0" err="1"/>
              <a:t>lbs</a:t>
            </a:r>
            <a:r>
              <a:rPr lang="en-US" altLang="zh-CN" dirty="0"/>
              <a:t> 737-600 &amp; -700.</a:t>
            </a:r>
          </a:p>
          <a:p>
            <a:r>
              <a:rPr lang="zh-CN" altLang="en-US" dirty="0"/>
              <a:t>（</a:t>
            </a:r>
            <a:r>
              <a:rPr lang="en-US" altLang="zh-CN" dirty="0"/>
              <a:t>3</a:t>
            </a:r>
            <a:r>
              <a:rPr lang="zh-CN" altLang="en-US" dirty="0"/>
              <a:t>）</a:t>
            </a:r>
            <a:r>
              <a:rPr lang="en-US" altLang="zh-CN" dirty="0"/>
              <a:t>B22 : 22,700 </a:t>
            </a:r>
            <a:r>
              <a:rPr lang="en-US" altLang="zh-CN" dirty="0" err="1"/>
              <a:t>lbs</a:t>
            </a:r>
            <a:r>
              <a:rPr lang="en-US" altLang="zh-CN" dirty="0"/>
              <a:t> 737-600 &amp; -700.</a:t>
            </a:r>
          </a:p>
          <a:p>
            <a:r>
              <a:rPr lang="zh-CN" altLang="en-US" dirty="0"/>
              <a:t>（</a:t>
            </a:r>
            <a:r>
              <a:rPr lang="en-US" altLang="zh-CN" dirty="0"/>
              <a:t>4</a:t>
            </a:r>
            <a:r>
              <a:rPr lang="zh-CN" altLang="en-US" dirty="0"/>
              <a:t>）</a:t>
            </a:r>
            <a:r>
              <a:rPr lang="en-US" altLang="zh-CN" dirty="0"/>
              <a:t>B24 : 24,200 </a:t>
            </a:r>
            <a:r>
              <a:rPr lang="en-US" altLang="zh-CN" dirty="0" err="1"/>
              <a:t>lbs</a:t>
            </a:r>
            <a:r>
              <a:rPr lang="en-US" altLang="zh-CN" dirty="0"/>
              <a:t> 737-700 &amp; -800 &amp; -900.</a:t>
            </a:r>
          </a:p>
          <a:p>
            <a:r>
              <a:rPr lang="zh-CN" altLang="en-US" dirty="0"/>
              <a:t>（</a:t>
            </a:r>
            <a:r>
              <a:rPr lang="en-US" altLang="zh-CN" dirty="0"/>
              <a:t>5</a:t>
            </a:r>
            <a:r>
              <a:rPr lang="zh-CN" altLang="en-US" dirty="0"/>
              <a:t>）</a:t>
            </a:r>
            <a:r>
              <a:rPr lang="en-US" altLang="zh-CN" dirty="0"/>
              <a:t>B26 : 26,300 </a:t>
            </a:r>
            <a:r>
              <a:rPr lang="en-US" altLang="zh-CN" dirty="0" err="1"/>
              <a:t>lbs</a:t>
            </a:r>
            <a:r>
              <a:rPr lang="en-US" altLang="zh-CN" dirty="0"/>
              <a:t> 737-800 &amp; -900 &amp; -BBJ &amp; COMBI &amp; C40A.</a:t>
            </a:r>
          </a:p>
          <a:p>
            <a:r>
              <a:rPr lang="zh-CN" altLang="en-US" dirty="0"/>
              <a:t>（</a:t>
            </a:r>
            <a:r>
              <a:rPr lang="en-US" altLang="zh-CN" dirty="0"/>
              <a:t>6</a:t>
            </a:r>
            <a:r>
              <a:rPr lang="zh-CN" altLang="en-US" dirty="0"/>
              <a:t>）</a:t>
            </a:r>
            <a:r>
              <a:rPr lang="en-US" altLang="zh-CN" dirty="0"/>
              <a:t>B27 : 27,300 </a:t>
            </a:r>
            <a:r>
              <a:rPr lang="en-US" altLang="zh-CN" dirty="0" err="1"/>
              <a:t>lbs</a:t>
            </a:r>
            <a:r>
              <a:rPr lang="en-US" altLang="zh-CN" dirty="0"/>
              <a:t> 737-800 &amp; -900.</a:t>
            </a:r>
          </a:p>
          <a:p>
            <a:endParaRPr lang="zh-CN" altLang="en-US" dirty="0"/>
          </a:p>
        </p:txBody>
      </p:sp>
    </p:spTree>
    <p:extLst>
      <p:ext uri="{BB962C8B-B14F-4D97-AF65-F5344CB8AC3E}">
        <p14:creationId xmlns:p14="http://schemas.microsoft.com/office/powerpoint/2010/main" val="2973293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Bump</a:t>
            </a:r>
            <a:r>
              <a:rPr lang="zh-CN" altLang="en-US" dirty="0"/>
              <a:t>（选项</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zh-CN" dirty="0" smtClean="0"/>
              <a:t>Bump</a:t>
            </a:r>
            <a:r>
              <a:rPr lang="zh-CN" altLang="en-US" dirty="0"/>
              <a:t>是一个在特定限制内，获取比正常起飞推力水平更高推力的选项</a:t>
            </a:r>
            <a:r>
              <a:rPr lang="zh-CN" altLang="en-US" dirty="0" smtClean="0"/>
              <a:t>。</a:t>
            </a:r>
            <a:endParaRPr lang="en-US" altLang="zh-CN" dirty="0" smtClean="0"/>
          </a:p>
          <a:p>
            <a:r>
              <a:rPr lang="en-US" altLang="zh-CN" dirty="0" smtClean="0"/>
              <a:t>Bump</a:t>
            </a:r>
            <a:r>
              <a:rPr lang="zh-CN" altLang="en-US" dirty="0"/>
              <a:t>等级不会影响最大连续推力或低于最大连续推力的推力水平。于任何获取的</a:t>
            </a:r>
            <a:r>
              <a:rPr lang="en-US" altLang="zh-CN" dirty="0"/>
              <a:t>Bump</a:t>
            </a:r>
            <a:r>
              <a:rPr lang="zh-CN" altLang="en-US" dirty="0"/>
              <a:t>，红线值（</a:t>
            </a:r>
            <a:r>
              <a:rPr lang="en-US" altLang="zh-CN" dirty="0"/>
              <a:t>N1,N2,EGT</a:t>
            </a:r>
            <a:r>
              <a:rPr lang="zh-CN" altLang="en-US" dirty="0"/>
              <a:t>）保持与基准推力等级完全相同。</a:t>
            </a:r>
          </a:p>
          <a:p>
            <a:r>
              <a:rPr lang="zh-CN" altLang="en-US" dirty="0"/>
              <a:t>在识别塞内部，由熔断搭接线构型</a:t>
            </a:r>
            <a:r>
              <a:rPr lang="en-US" altLang="zh-CN" dirty="0"/>
              <a:t>Bump</a:t>
            </a:r>
            <a:r>
              <a:rPr lang="zh-CN" altLang="en-US" dirty="0"/>
              <a:t>推力。</a:t>
            </a:r>
          </a:p>
          <a:p>
            <a:endParaRPr lang="zh-CN" altLang="en-US" dirty="0"/>
          </a:p>
        </p:txBody>
      </p:sp>
    </p:spTree>
    <p:extLst>
      <p:ext uri="{BB962C8B-B14F-4D97-AF65-F5344CB8AC3E}">
        <p14:creationId xmlns:p14="http://schemas.microsoft.com/office/powerpoint/2010/main" val="3443663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识别塞类型和燃烧室构型</a:t>
            </a:r>
            <a:endParaRPr lang="zh-CN" altLang="en-US" dirty="0"/>
          </a:p>
        </p:txBody>
      </p:sp>
      <p:sp>
        <p:nvSpPr>
          <p:cNvPr id="3" name="内容占位符 2"/>
          <p:cNvSpPr>
            <a:spLocks noGrp="1"/>
          </p:cNvSpPr>
          <p:nvPr>
            <p:ph idx="1"/>
          </p:nvPr>
        </p:nvSpPr>
        <p:spPr/>
        <p:txBody>
          <a:bodyPr/>
          <a:lstStyle/>
          <a:p>
            <a:r>
              <a:rPr lang="en-US" altLang="zh-CN" dirty="0"/>
              <a:t>3. </a:t>
            </a:r>
            <a:r>
              <a:rPr lang="zh-CN" altLang="en-US" dirty="0"/>
              <a:t>识别塞类型</a:t>
            </a:r>
          </a:p>
          <a:p>
            <a:r>
              <a:rPr lang="en-US" altLang="zh-CN" dirty="0"/>
              <a:t>CFM56-5C</a:t>
            </a:r>
            <a:r>
              <a:rPr lang="zh-CN" altLang="en-US" dirty="0"/>
              <a:t>和</a:t>
            </a:r>
            <a:r>
              <a:rPr lang="en-US" altLang="zh-CN" dirty="0"/>
              <a:t>CFM56-7B</a:t>
            </a:r>
            <a:r>
              <a:rPr lang="zh-CN" altLang="en-US" dirty="0"/>
              <a:t>采用相似的识别塞。通过熔断搭接线构型发动机类型。</a:t>
            </a:r>
          </a:p>
          <a:p>
            <a:r>
              <a:rPr lang="en-US" altLang="zh-CN" dirty="0"/>
              <a:t>4. </a:t>
            </a:r>
            <a:r>
              <a:rPr lang="zh-CN" altLang="en-US" dirty="0"/>
              <a:t>燃烧室构型（</a:t>
            </a:r>
            <a:r>
              <a:rPr lang="en-US" altLang="zh-CN" dirty="0"/>
              <a:t>SAC</a:t>
            </a:r>
            <a:r>
              <a:rPr lang="zh-CN" altLang="en-US" dirty="0"/>
              <a:t>或</a:t>
            </a:r>
            <a:r>
              <a:rPr lang="en-US" altLang="zh-CN" dirty="0"/>
              <a:t>DAC</a:t>
            </a:r>
            <a:r>
              <a:rPr lang="zh-CN" altLang="en-US" dirty="0"/>
              <a:t>）</a:t>
            </a:r>
          </a:p>
          <a:p>
            <a:r>
              <a:rPr lang="en-US" altLang="zh-CN" dirty="0"/>
              <a:t>CFM56-7B</a:t>
            </a:r>
            <a:r>
              <a:rPr lang="zh-CN" altLang="en-US" dirty="0"/>
              <a:t>发动机采用单环燃烧室或双环燃烧室。双环燃烧室（</a:t>
            </a:r>
            <a:r>
              <a:rPr lang="en-US" altLang="zh-CN" dirty="0"/>
              <a:t>DAC</a:t>
            </a:r>
            <a:r>
              <a:rPr lang="zh-CN" altLang="en-US" dirty="0"/>
              <a:t>）技术致力于一种短燃烧室设计，以降低燃气温度和燃气驻留时间，从而降低</a:t>
            </a:r>
            <a:r>
              <a:rPr lang="en-US" altLang="zh-CN" dirty="0"/>
              <a:t>NOx</a:t>
            </a:r>
            <a:r>
              <a:rPr lang="zh-CN" altLang="en-US" dirty="0"/>
              <a:t>的排放水平。可通过插拔程序钉调整燃烧室构型。</a:t>
            </a:r>
          </a:p>
          <a:p>
            <a:endParaRPr lang="zh-CN" altLang="en-US" dirty="0"/>
          </a:p>
        </p:txBody>
      </p:sp>
    </p:spTree>
    <p:extLst>
      <p:ext uri="{BB962C8B-B14F-4D97-AF65-F5344CB8AC3E}">
        <p14:creationId xmlns:p14="http://schemas.microsoft.com/office/powerpoint/2010/main" val="3660960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a:t>
            </a:r>
            <a:r>
              <a:rPr lang="zh-CN" altLang="en-US" dirty="0" smtClean="0"/>
              <a:t>１配平水平和</a:t>
            </a:r>
            <a:r>
              <a:rPr lang="en-US" altLang="zh-CN" dirty="0" smtClean="0"/>
              <a:t>PMUX</a:t>
            </a:r>
            <a:endParaRPr lang="zh-CN" altLang="en-US" dirty="0"/>
          </a:p>
        </p:txBody>
      </p:sp>
      <p:sp>
        <p:nvSpPr>
          <p:cNvPr id="3" name="内容占位符 2"/>
          <p:cNvSpPr>
            <a:spLocks noGrp="1"/>
          </p:cNvSpPr>
          <p:nvPr>
            <p:ph idx="1"/>
          </p:nvPr>
        </p:nvSpPr>
        <p:spPr/>
        <p:txBody>
          <a:bodyPr/>
          <a:lstStyle/>
          <a:p>
            <a:r>
              <a:rPr lang="en-US" altLang="zh-CN" dirty="0"/>
              <a:t>5. N1</a:t>
            </a:r>
            <a:r>
              <a:rPr lang="zh-CN" altLang="en-US" dirty="0"/>
              <a:t>配平水平</a:t>
            </a:r>
          </a:p>
          <a:p>
            <a:r>
              <a:rPr lang="zh-CN" altLang="en-US" dirty="0"/>
              <a:t>发动机组装容差导致以相同</a:t>
            </a:r>
            <a:r>
              <a:rPr lang="en-US" altLang="zh-CN" dirty="0"/>
              <a:t>N1</a:t>
            </a:r>
            <a:r>
              <a:rPr lang="zh-CN" altLang="en-US" dirty="0"/>
              <a:t>的运转发动机之间产生推力差。</a:t>
            </a:r>
            <a:r>
              <a:rPr lang="en-US" altLang="zh-CN" dirty="0"/>
              <a:t>EEC</a:t>
            </a:r>
            <a:r>
              <a:rPr lang="zh-CN" altLang="en-US" dirty="0"/>
              <a:t>使用</a:t>
            </a:r>
            <a:r>
              <a:rPr lang="en-US" altLang="zh-CN" dirty="0"/>
              <a:t>N1</a:t>
            </a:r>
            <a:r>
              <a:rPr lang="zh-CN" altLang="en-US" dirty="0"/>
              <a:t>配平以调节发动机之间的推力差。在</a:t>
            </a:r>
            <a:r>
              <a:rPr lang="en-US" altLang="zh-CN" dirty="0"/>
              <a:t>EEC</a:t>
            </a:r>
            <a:r>
              <a:rPr lang="zh-CN" altLang="en-US" dirty="0"/>
              <a:t>内的大推力发动机的</a:t>
            </a:r>
            <a:r>
              <a:rPr lang="en-US" altLang="zh-CN" dirty="0"/>
              <a:t>N1</a:t>
            </a:r>
            <a:r>
              <a:rPr lang="zh-CN" altLang="en-US" dirty="0"/>
              <a:t>指令转速被降低，减小了</a:t>
            </a:r>
            <a:r>
              <a:rPr lang="en-US" altLang="zh-CN" dirty="0"/>
              <a:t>N1</a:t>
            </a:r>
            <a:r>
              <a:rPr lang="zh-CN" altLang="en-US" dirty="0"/>
              <a:t>实际转速，使其与小推力发动机相匹配。</a:t>
            </a:r>
          </a:p>
          <a:p>
            <a:r>
              <a:rPr lang="en-US" altLang="zh-CN" dirty="0"/>
              <a:t>6. PMUX </a:t>
            </a:r>
            <a:r>
              <a:rPr lang="zh-CN" altLang="en-US" dirty="0"/>
              <a:t>（发动机状态监控）</a:t>
            </a:r>
          </a:p>
          <a:p>
            <a:r>
              <a:rPr lang="zh-CN" altLang="en-US" dirty="0"/>
              <a:t>包括一个根据客户要求选装的套件：</a:t>
            </a:r>
            <a:r>
              <a:rPr lang="en-US" altLang="zh-CN" dirty="0"/>
              <a:t>PS13, P25 and T5</a:t>
            </a:r>
            <a:r>
              <a:rPr lang="zh-CN" altLang="en-US" dirty="0"/>
              <a:t>。在发动机识别塞内，可通过插拔程序钉构型</a:t>
            </a:r>
          </a:p>
          <a:p>
            <a:endParaRPr lang="zh-CN" altLang="en-US" dirty="0"/>
          </a:p>
        </p:txBody>
      </p:sp>
    </p:spTree>
    <p:extLst>
      <p:ext uri="{BB962C8B-B14F-4D97-AF65-F5344CB8AC3E}">
        <p14:creationId xmlns:p14="http://schemas.microsoft.com/office/powerpoint/2010/main" val="31260798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63168" y="159263"/>
            <a:ext cx="7277100" cy="5867400"/>
          </a:xfrm>
          <a:prstGeom prst="rect">
            <a:avLst/>
          </a:prstGeom>
        </p:spPr>
      </p:pic>
      <p:sp>
        <p:nvSpPr>
          <p:cNvPr id="5" name="文本框 4"/>
          <p:cNvSpPr txBox="1"/>
          <p:nvPr/>
        </p:nvSpPr>
        <p:spPr>
          <a:xfrm>
            <a:off x="8942393" y="131967"/>
            <a:ext cx="1334370" cy="369332"/>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熔断搭接线</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4746469" y="1187355"/>
            <a:ext cx="985589" cy="20471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871045" y="6026663"/>
            <a:ext cx="3145551"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发动机识别塞</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矩形 9"/>
          <p:cNvSpPr/>
          <p:nvPr/>
        </p:nvSpPr>
        <p:spPr>
          <a:xfrm>
            <a:off x="4154198" y="2304142"/>
            <a:ext cx="1618804"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140550" y="3627473"/>
            <a:ext cx="1618804"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863168" y="4221800"/>
            <a:ext cx="1908000" cy="1800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517408" y="4950804"/>
            <a:ext cx="1262476" cy="7920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331355" y="1637203"/>
            <a:ext cx="1420683" cy="369332"/>
          </a:xfrm>
          <a:prstGeom prst="rect">
            <a:avLst/>
          </a:prstGeom>
          <a:solidFill>
            <a:schemeClr val="bg2"/>
          </a:solidFill>
        </p:spPr>
        <p:txBody>
          <a:bodyPr wrap="square" rtlCol="0">
            <a:spAutoFit/>
          </a:bodyPr>
          <a:lstStyle/>
          <a:p>
            <a:pPr algn="ct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插拔程序钉</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154067" y="135552"/>
            <a:ext cx="3457983" cy="2308324"/>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发动机推力等级、</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推力、识别塞类型（</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5C/7B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）是通过熔断搭接线来设置的，所以在航线上不可以直接改变发动机的推力等级、设置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推力。通过插拔程序钉可以改变</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配平等级、</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PMUAX</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（选项）、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、燃烧室构型等。</a:t>
            </a:r>
          </a:p>
        </p:txBody>
      </p:sp>
      <p:sp>
        <p:nvSpPr>
          <p:cNvPr id="16" name="矩形 15"/>
          <p:cNvSpPr/>
          <p:nvPr/>
        </p:nvSpPr>
        <p:spPr>
          <a:xfrm>
            <a:off x="4655850" y="1748393"/>
            <a:ext cx="1080000" cy="20471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378964" y="214274"/>
            <a:ext cx="1368000" cy="57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101159" y="2690423"/>
            <a:ext cx="648000" cy="39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17159" y="948942"/>
            <a:ext cx="1368000" cy="21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676496" y="4013934"/>
            <a:ext cx="1116000" cy="1800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54067" y="2581311"/>
            <a:ext cx="3457983" cy="3970318"/>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识别塞提供下列构型数据代码到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）发动机系列和类型（</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配平调节</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）推力等级</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Bump</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选项（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CFM56-7B22 B1,-7B24 B1,-7B27 B1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）发动机状态监控（选项）</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）发动机燃烧室构型（</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SAC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或</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DAC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）燃烧室分级阀（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）激活或未激活。</a:t>
            </a:r>
          </a:p>
        </p:txBody>
      </p:sp>
    </p:spTree>
    <p:extLst>
      <p:ext uri="{BB962C8B-B14F-4D97-AF65-F5344CB8AC3E}">
        <p14:creationId xmlns:p14="http://schemas.microsoft.com/office/powerpoint/2010/main" val="2518968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6519508" y="242955"/>
            <a:ext cx="5362575" cy="4133850"/>
          </a:xfrm>
          <a:prstGeom prst="rect">
            <a:avLst/>
          </a:prstGeom>
        </p:spPr>
      </p:pic>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1815"/>
          <a:stretch/>
        </p:blipFill>
        <p:spPr>
          <a:xfrm>
            <a:off x="174470" y="237660"/>
            <a:ext cx="6044787" cy="5343144"/>
          </a:xfrm>
          <a:prstGeom prst="rect">
            <a:avLst/>
          </a:prstGeom>
        </p:spPr>
      </p:pic>
      <p:sp>
        <p:nvSpPr>
          <p:cNvPr id="4" name="文本框 3"/>
          <p:cNvSpPr txBox="1"/>
          <p:nvPr/>
        </p:nvSpPr>
        <p:spPr>
          <a:xfrm>
            <a:off x="9771797" y="6026663"/>
            <a:ext cx="2244799"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电源</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813342" y="4032245"/>
            <a:ext cx="2336179" cy="1477328"/>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控制发电机位于附件齿轮箱</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的顶部前安装表面，打开左侧风扇整流罩可以接近控制发电机。</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flipH="1">
            <a:off x="3452885" y="657010"/>
            <a:ext cx="1173706" cy="55764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626591" y="472344"/>
            <a:ext cx="1353541" cy="369332"/>
          </a:xfrm>
          <a:prstGeom prst="rect">
            <a:avLst/>
          </a:prstGeom>
          <a:solidFill>
            <a:schemeClr val="bg2"/>
          </a:solidFill>
        </p:spPr>
        <p:txBody>
          <a:bodyPr wrap="square" rtlCol="0">
            <a:spAutoFit/>
          </a:bodyPr>
          <a:lstStyle/>
          <a:p>
            <a:pPr algn="ct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发电机</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6519508" y="4555402"/>
            <a:ext cx="5338687" cy="923330"/>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控制发电机由壳体、定子组件和转子组成。定子有二组独立的线圈。一组线圈为通道</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供电，另一组为通道</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供电。</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flipV="1">
            <a:off x="2866030" y="1399317"/>
            <a:ext cx="1760561" cy="106779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669031" y="2350824"/>
            <a:ext cx="858314" cy="369332"/>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368511" y="287678"/>
            <a:ext cx="858314" cy="369332"/>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a:off x="1219521" y="646111"/>
            <a:ext cx="901501" cy="76410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132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2102" y="94891"/>
            <a:ext cx="390467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FADEC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系统接口</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630" y="976078"/>
            <a:ext cx="6682740" cy="5440680"/>
          </a:xfrm>
          <a:prstGeom prst="rect">
            <a:avLst/>
          </a:prstGeom>
        </p:spPr>
      </p:pic>
      <p:sp>
        <p:nvSpPr>
          <p:cNvPr id="10" name="文本框 9"/>
          <p:cNvSpPr txBox="1"/>
          <p:nvPr/>
        </p:nvSpPr>
        <p:spPr>
          <a:xfrm>
            <a:off x="158079" y="1733910"/>
            <a:ext cx="2596551" cy="2585323"/>
          </a:xfrm>
          <a:prstGeom prst="rect">
            <a:avLst/>
          </a:prstGeom>
          <a:solidFill>
            <a:schemeClr val="bg2"/>
          </a:solidFill>
        </p:spPr>
        <p:txBody>
          <a:bodyPr wrap="square" rtlCol="0">
            <a:spAutoFit/>
          </a:bodyPr>
          <a:lstStyle/>
          <a:p>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FADEC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系统通过</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与飞机计算机通信</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endPar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通过公共显示系统（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CDS</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）显示电子组件（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DEU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）接收工作指</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令</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endPar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DEU</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实际上是</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和飞机系统之间的接口</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p:txBody>
      </p:sp>
      <p:sp>
        <p:nvSpPr>
          <p:cNvPr id="11" name="矩形 10"/>
          <p:cNvSpPr/>
          <p:nvPr/>
        </p:nvSpPr>
        <p:spPr>
          <a:xfrm>
            <a:off x="9011729" y="3282351"/>
            <a:ext cx="253042" cy="53052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020356" y="3903453"/>
            <a:ext cx="244415" cy="65129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2829465" y="3864632"/>
            <a:ext cx="6987396"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9138250" y="418056"/>
            <a:ext cx="2596551" cy="2308324"/>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提供来自大气数据惯性基准组件（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ADIRU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）和飞行管理计算机（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）的大气数据。这些大气数据参数包括：高度，大气总温，总压和马赫数，这些参数可用于发动机推力计算。</a:t>
            </a:r>
          </a:p>
        </p:txBody>
      </p:sp>
      <p:cxnSp>
        <p:nvCxnSpPr>
          <p:cNvPr id="16" name="直接箭头连接符 15"/>
          <p:cNvCxnSpPr/>
          <p:nvPr/>
        </p:nvCxnSpPr>
        <p:spPr>
          <a:xfrm flipH="1">
            <a:off x="4779035" y="741222"/>
            <a:ext cx="1222146" cy="362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01181" y="741222"/>
            <a:ext cx="1288806" cy="31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797724" y="371890"/>
            <a:ext cx="2596551"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大气数据惯性基准组件</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21255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30915" r="18529" b="39357"/>
          <a:stretch/>
        </p:blipFill>
        <p:spPr>
          <a:xfrm>
            <a:off x="125142" y="98947"/>
            <a:ext cx="6281643" cy="5660407"/>
          </a:xfrm>
          <a:prstGeom prst="rect">
            <a:avLst/>
          </a:prstGeom>
        </p:spPr>
      </p:pic>
      <p:pic>
        <p:nvPicPr>
          <p:cNvPr id="10" name="图片 9"/>
          <p:cNvPicPr>
            <a:picLocks noChangeAspect="1"/>
          </p:cNvPicPr>
          <p:nvPr/>
        </p:nvPicPr>
        <p:blipFill>
          <a:blip r:embed="rId3"/>
          <a:stretch>
            <a:fillRect/>
          </a:stretch>
        </p:blipFill>
        <p:spPr>
          <a:xfrm>
            <a:off x="6519508" y="242955"/>
            <a:ext cx="5362575" cy="4133850"/>
          </a:xfrm>
          <a:prstGeom prst="rect">
            <a:avLst/>
          </a:prstGeom>
        </p:spPr>
      </p:pic>
      <p:sp>
        <p:nvSpPr>
          <p:cNvPr id="4" name="文本框 3"/>
          <p:cNvSpPr txBox="1"/>
          <p:nvPr/>
        </p:nvSpPr>
        <p:spPr>
          <a:xfrm>
            <a:off x="9771797" y="6026663"/>
            <a:ext cx="2244799"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电源</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930098" y="4872500"/>
            <a:ext cx="2336179" cy="1477328"/>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控制发电机位于附件齿轮箱</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的顶部前安装表面，打开左侧风扇整流罩可以接近控制发电机。</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flipH="1">
            <a:off x="4129655" y="1407120"/>
            <a:ext cx="1173706" cy="55764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716508" y="1028163"/>
            <a:ext cx="1353541" cy="369332"/>
          </a:xfrm>
          <a:prstGeom prst="rect">
            <a:avLst/>
          </a:prstGeom>
          <a:solidFill>
            <a:schemeClr val="bg2"/>
          </a:solidFill>
        </p:spPr>
        <p:txBody>
          <a:bodyPr wrap="square" rtlCol="0">
            <a:spAutoFit/>
          </a:bodyPr>
          <a:lstStyle/>
          <a:p>
            <a:pPr algn="ct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发电机</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6543396" y="4454053"/>
            <a:ext cx="5338687" cy="1477328"/>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控制交流发电机是</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工作的主交流电源。飞机电源系统</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115V 400Hz</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转换汇流条也可向</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115V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400Hz</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。正常情况下由控制发电机向</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供电，控制发电机从二个独立的线圈分别向</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和通道</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供电。</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flipV="1">
            <a:off x="2790968" y="3366995"/>
            <a:ext cx="2135874" cy="72733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993004" y="3929416"/>
            <a:ext cx="858314" cy="369332"/>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247269" y="1307139"/>
            <a:ext cx="858314" cy="369332"/>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a:off x="682388" y="1685940"/>
            <a:ext cx="628637" cy="168105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95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08" y="165566"/>
            <a:ext cx="11328184" cy="6601009"/>
          </a:xfrm>
          <a:prstGeom prst="rect">
            <a:avLst/>
          </a:prstGeom>
        </p:spPr>
      </p:pic>
      <p:sp>
        <p:nvSpPr>
          <p:cNvPr id="4" name="文本框 3"/>
          <p:cNvSpPr txBox="1"/>
          <p:nvPr/>
        </p:nvSpPr>
        <p:spPr>
          <a:xfrm>
            <a:off x="6823881" y="6026663"/>
            <a:ext cx="519271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号发动机</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供电电路</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4432572" y="165566"/>
            <a:ext cx="6313598" cy="646331"/>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控制交流发电机是</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工作的主交流电源。飞机电源系统</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115V 400Hz</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转换汇流条也可向</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115V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400Hz</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4432571" y="1234597"/>
            <a:ext cx="726283" cy="2019531"/>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flipV="1">
            <a:off x="7233313" y="3289110"/>
            <a:ext cx="1677254" cy="91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739659" y="4047055"/>
            <a:ext cx="3248052" cy="1200329"/>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飞机交流转换汇流条</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是一号发动机</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的备用电源。飞机交流转换汇流条</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号发动机</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的备用电源。</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8910567" y="4206447"/>
            <a:ext cx="2989559" cy="1477328"/>
          </a:xfrm>
          <a:prstGeom prst="rect">
            <a:avLst/>
          </a:prstGeom>
          <a:solidFill>
            <a:schemeClr val="bg2"/>
          </a:solidFill>
        </p:spPr>
        <p:txBody>
          <a:bodyPr wrap="square" rtlCol="0">
            <a:spAutoFit/>
          </a:bodyPr>
          <a:lstStyle/>
          <a:p>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内的两个转换继电器可将转换汇流条的交流电供到</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。两个继电器中，一个继电器向通道</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供电；另一个继电器向通道</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供电。</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6506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EEC</a:t>
            </a:r>
            <a:r>
              <a:rPr lang="zh-CN" altLang="en-US" dirty="0" smtClean="0"/>
              <a:t>内部电门</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a:t>EEC</a:t>
            </a:r>
            <a:r>
              <a:rPr lang="zh-CN" altLang="en-US" dirty="0"/>
              <a:t>每一个通道的逻辑电路使用内部电门，接通或断开备用电源到</a:t>
            </a:r>
            <a:r>
              <a:rPr lang="en-US" altLang="zh-CN" dirty="0"/>
              <a:t>EEC</a:t>
            </a:r>
            <a:r>
              <a:rPr lang="zh-CN" altLang="en-US" dirty="0"/>
              <a:t>供电组件的电力</a:t>
            </a:r>
            <a:r>
              <a:rPr lang="zh-CN" altLang="en-US" dirty="0" smtClean="0"/>
              <a:t>。</a:t>
            </a:r>
            <a:endParaRPr lang="en-US" altLang="zh-CN" dirty="0" smtClean="0"/>
          </a:p>
          <a:p>
            <a:r>
              <a:rPr lang="zh-CN" altLang="en-US" dirty="0" smtClean="0"/>
              <a:t>（</a:t>
            </a:r>
            <a:r>
              <a:rPr lang="en-US" altLang="zh-CN" dirty="0"/>
              <a:t>1</a:t>
            </a:r>
            <a:r>
              <a:rPr lang="zh-CN" altLang="en-US" dirty="0"/>
              <a:t>）如果</a:t>
            </a:r>
            <a:r>
              <a:rPr lang="en-US" altLang="zh-CN" dirty="0"/>
              <a:t>N2&lt;12%</a:t>
            </a:r>
            <a:r>
              <a:rPr lang="zh-CN" altLang="en-US" dirty="0"/>
              <a:t>：电门</a:t>
            </a:r>
            <a:r>
              <a:rPr lang="zh-CN" altLang="en-US" dirty="0" smtClean="0"/>
              <a:t>闭合；</a:t>
            </a:r>
            <a:endParaRPr lang="zh-CN" altLang="en-US" dirty="0"/>
          </a:p>
          <a:p>
            <a:r>
              <a:rPr lang="zh-CN" altLang="en-US" dirty="0"/>
              <a:t>（</a:t>
            </a:r>
            <a:r>
              <a:rPr lang="en-US" altLang="zh-CN" dirty="0"/>
              <a:t>2</a:t>
            </a:r>
            <a:r>
              <a:rPr lang="zh-CN" altLang="en-US" dirty="0"/>
              <a:t>）如果</a:t>
            </a:r>
            <a:r>
              <a:rPr lang="en-US" altLang="zh-CN" dirty="0"/>
              <a:t>N2=12</a:t>
            </a:r>
            <a:r>
              <a:rPr lang="en-US" altLang="zh-CN" dirty="0" smtClean="0"/>
              <a:t>%</a:t>
            </a:r>
            <a:r>
              <a:rPr lang="en-US" altLang="zh-CN" dirty="0" smtClean="0">
                <a:sym typeface="Symbol" panose="05050102010706020507" pitchFamily="18" charset="2"/>
              </a:rPr>
              <a:t></a:t>
            </a:r>
            <a:r>
              <a:rPr lang="en-US" altLang="zh-CN" dirty="0" smtClean="0"/>
              <a:t>15</a:t>
            </a:r>
            <a:r>
              <a:rPr lang="en-US" altLang="zh-CN" dirty="0"/>
              <a:t>%</a:t>
            </a:r>
            <a:r>
              <a:rPr lang="zh-CN" altLang="en-US" dirty="0"/>
              <a:t>：电门保持当前位置；</a:t>
            </a:r>
          </a:p>
          <a:p>
            <a:r>
              <a:rPr lang="zh-CN" altLang="en-US" dirty="0"/>
              <a:t>（</a:t>
            </a:r>
            <a:r>
              <a:rPr lang="en-US" altLang="zh-CN" dirty="0"/>
              <a:t>3</a:t>
            </a:r>
            <a:r>
              <a:rPr lang="zh-CN" altLang="en-US" dirty="0"/>
              <a:t>）如果</a:t>
            </a:r>
            <a:r>
              <a:rPr lang="en-US" altLang="zh-CN" dirty="0"/>
              <a:t>N2&gt;15%</a:t>
            </a:r>
            <a:r>
              <a:rPr lang="zh-CN" altLang="en-US" dirty="0"/>
              <a:t>：电门断开</a:t>
            </a:r>
            <a:r>
              <a:rPr lang="zh-CN" altLang="en-US" dirty="0" smtClean="0"/>
              <a:t>。</a:t>
            </a:r>
            <a:endParaRPr lang="en-US" altLang="zh-CN" dirty="0" smtClean="0"/>
          </a:p>
          <a:p>
            <a:r>
              <a:rPr lang="zh-CN" altLang="en-US" dirty="0"/>
              <a:t>在发动机启动时，</a:t>
            </a:r>
            <a:r>
              <a:rPr lang="en-US" altLang="zh-CN" dirty="0"/>
              <a:t>EEC</a:t>
            </a:r>
            <a:r>
              <a:rPr lang="zh-CN" altLang="en-US" dirty="0"/>
              <a:t>接收转换汇流条的电力。控制发电机转速逻辑传感器监控控制发电机的转速。当</a:t>
            </a:r>
            <a:r>
              <a:rPr lang="en-US" altLang="zh-CN" dirty="0"/>
              <a:t>N2</a:t>
            </a:r>
            <a:r>
              <a:rPr lang="zh-CN" altLang="en-US" dirty="0"/>
              <a:t>转速超过</a:t>
            </a:r>
            <a:r>
              <a:rPr lang="en-US" altLang="zh-CN" dirty="0"/>
              <a:t>15%</a:t>
            </a:r>
            <a:r>
              <a:rPr lang="zh-CN" altLang="en-US" dirty="0"/>
              <a:t>，而且控制发电机功率在限制范围内时，</a:t>
            </a:r>
            <a:r>
              <a:rPr lang="en-US" altLang="zh-CN" dirty="0"/>
              <a:t>EEC</a:t>
            </a:r>
            <a:r>
              <a:rPr lang="zh-CN" altLang="en-US" dirty="0"/>
              <a:t>接通转换继电器，转换继电器断开来自转换汇流条的交流电源，此时</a:t>
            </a:r>
            <a:r>
              <a:rPr lang="en-US" altLang="zh-CN" dirty="0"/>
              <a:t>EEC</a:t>
            </a:r>
            <a:r>
              <a:rPr lang="zh-CN" altLang="en-US" dirty="0"/>
              <a:t>由控制发电机供电。</a:t>
            </a:r>
          </a:p>
          <a:p>
            <a:endParaRPr lang="zh-CN" altLang="en-US" dirty="0"/>
          </a:p>
        </p:txBody>
      </p:sp>
    </p:spTree>
    <p:extLst>
      <p:ext uri="{BB962C8B-B14F-4D97-AF65-F5344CB8AC3E}">
        <p14:creationId xmlns:p14="http://schemas.microsoft.com/office/powerpoint/2010/main" val="1523833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EEC</a:t>
            </a:r>
            <a:r>
              <a:rPr lang="zh-CN" altLang="en-US" dirty="0" smtClean="0"/>
              <a:t>供电</a:t>
            </a:r>
            <a:endParaRPr lang="zh-CN" altLang="en-US" dirty="0"/>
          </a:p>
        </p:txBody>
      </p:sp>
      <p:sp>
        <p:nvSpPr>
          <p:cNvPr id="3" name="内容占位符 2"/>
          <p:cNvSpPr>
            <a:spLocks noGrp="1"/>
          </p:cNvSpPr>
          <p:nvPr>
            <p:ph idx="1"/>
          </p:nvPr>
        </p:nvSpPr>
        <p:spPr/>
        <p:txBody>
          <a:bodyPr/>
          <a:lstStyle/>
          <a:p>
            <a:r>
              <a:rPr lang="zh-CN" altLang="en-US" dirty="0"/>
              <a:t>正常情况下，</a:t>
            </a:r>
            <a:r>
              <a:rPr lang="en-US" altLang="zh-CN" dirty="0"/>
              <a:t>EEC</a:t>
            </a:r>
            <a:r>
              <a:rPr lang="zh-CN" altLang="en-US" dirty="0"/>
              <a:t>接收主电源（控制发电机）的供电，控制发电机由发动机附件齿轮箱驱动。两个独立的控制发电机线圈向每一个</a:t>
            </a:r>
            <a:r>
              <a:rPr lang="en-US" altLang="zh-CN" dirty="0"/>
              <a:t>EEC</a:t>
            </a:r>
            <a:r>
              <a:rPr lang="zh-CN" altLang="en-US" dirty="0"/>
              <a:t>通道提供电力。如果控制发电机不工作或故障，飞机电源向</a:t>
            </a:r>
            <a:r>
              <a:rPr lang="en-US" altLang="zh-CN" dirty="0"/>
              <a:t>EEC</a:t>
            </a:r>
            <a:r>
              <a:rPr lang="zh-CN" altLang="en-US" dirty="0"/>
              <a:t>供电。</a:t>
            </a:r>
          </a:p>
          <a:p>
            <a:r>
              <a:rPr lang="zh-CN" altLang="en-US" dirty="0"/>
              <a:t>如一组控制发电机线圈故障，转换继电器关闭此通道的控制发电机的供电，同时接通飞机转换汇流条的备用电源。如控制发电机电源在限制范围内，另一个</a:t>
            </a:r>
            <a:r>
              <a:rPr lang="en-US" altLang="zh-CN" dirty="0"/>
              <a:t>EEC</a:t>
            </a:r>
            <a:r>
              <a:rPr lang="zh-CN" altLang="en-US" dirty="0"/>
              <a:t>通道继续从控制发电机接收电力。</a:t>
            </a:r>
          </a:p>
          <a:p>
            <a:r>
              <a:rPr lang="zh-CN" altLang="en-US" dirty="0"/>
              <a:t>如两组控制发电机线圈都故障，两个</a:t>
            </a:r>
            <a:r>
              <a:rPr lang="en-US" altLang="zh-CN" dirty="0"/>
              <a:t>EEC</a:t>
            </a:r>
            <a:r>
              <a:rPr lang="zh-CN" altLang="en-US" dirty="0"/>
              <a:t>通道通过两个</a:t>
            </a:r>
            <a:r>
              <a:rPr lang="en-US" altLang="zh-CN" dirty="0"/>
              <a:t>EEC</a:t>
            </a:r>
            <a:r>
              <a:rPr lang="zh-CN" altLang="en-US" dirty="0"/>
              <a:t>转换继电器接通来自飞机转换汇流条的电力。</a:t>
            </a:r>
          </a:p>
          <a:p>
            <a:endParaRPr lang="zh-CN" altLang="en-US" dirty="0"/>
          </a:p>
        </p:txBody>
      </p:sp>
    </p:spTree>
    <p:extLst>
      <p:ext uri="{BB962C8B-B14F-4D97-AF65-F5344CB8AC3E}">
        <p14:creationId xmlns:p14="http://schemas.microsoft.com/office/powerpoint/2010/main" val="32448286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EEC</a:t>
            </a:r>
            <a:r>
              <a:rPr lang="zh-CN" altLang="en-US" dirty="0" smtClean="0"/>
              <a:t>供电</a:t>
            </a:r>
            <a:endParaRPr lang="zh-CN" altLang="en-US" dirty="0"/>
          </a:p>
        </p:txBody>
      </p:sp>
      <p:sp>
        <p:nvSpPr>
          <p:cNvPr id="3" name="内容占位符 2"/>
          <p:cNvSpPr>
            <a:spLocks noGrp="1"/>
          </p:cNvSpPr>
          <p:nvPr>
            <p:ph idx="1"/>
          </p:nvPr>
        </p:nvSpPr>
        <p:spPr/>
        <p:txBody>
          <a:bodyPr/>
          <a:lstStyle/>
          <a:p>
            <a:r>
              <a:rPr lang="zh-CN" altLang="en-US" dirty="0"/>
              <a:t>如果两个</a:t>
            </a:r>
            <a:r>
              <a:rPr lang="en-US" altLang="zh-CN" dirty="0"/>
              <a:t>EEC</a:t>
            </a:r>
            <a:r>
              <a:rPr lang="zh-CN" altLang="en-US" dirty="0"/>
              <a:t>通道均正常，而来自一个控制发电机通道的电源中断，则发动机控制转换到由控制发电机电源供电的</a:t>
            </a:r>
            <a:r>
              <a:rPr lang="en-US" altLang="zh-CN" dirty="0"/>
              <a:t>EEC</a:t>
            </a:r>
            <a:r>
              <a:rPr lang="zh-CN" altLang="en-US" dirty="0"/>
              <a:t>通道，一个短时放行故障被储存在</a:t>
            </a:r>
            <a:r>
              <a:rPr lang="en-US" altLang="zh-CN" dirty="0"/>
              <a:t>EEC</a:t>
            </a:r>
            <a:r>
              <a:rPr lang="zh-CN" altLang="en-US" dirty="0"/>
              <a:t>存储器中，此故障显示在</a:t>
            </a:r>
            <a:r>
              <a:rPr lang="en-US" altLang="zh-CN" dirty="0"/>
              <a:t>CDU</a:t>
            </a:r>
            <a:r>
              <a:rPr lang="zh-CN" altLang="en-US" dirty="0"/>
              <a:t>发动机维护页面上。无控制发电机电源的</a:t>
            </a:r>
            <a:r>
              <a:rPr lang="en-US" altLang="zh-CN" dirty="0"/>
              <a:t>EEC</a:t>
            </a:r>
            <a:r>
              <a:rPr lang="zh-CN" altLang="en-US" dirty="0"/>
              <a:t>通道从飞机转换汇流条获得交流电。</a:t>
            </a:r>
          </a:p>
        </p:txBody>
      </p:sp>
    </p:spTree>
    <p:extLst>
      <p:ext uri="{BB962C8B-B14F-4D97-AF65-F5344CB8AC3E}">
        <p14:creationId xmlns:p14="http://schemas.microsoft.com/office/powerpoint/2010/main" val="16446714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EEC</a:t>
            </a:r>
            <a:r>
              <a:rPr lang="zh-CN" altLang="en-US" dirty="0" smtClean="0"/>
              <a:t>供电</a:t>
            </a:r>
            <a:endParaRPr lang="zh-CN" altLang="en-US" dirty="0"/>
          </a:p>
        </p:txBody>
      </p:sp>
      <p:sp>
        <p:nvSpPr>
          <p:cNvPr id="3" name="内容占位符 2"/>
          <p:cNvSpPr>
            <a:spLocks noGrp="1"/>
          </p:cNvSpPr>
          <p:nvPr>
            <p:ph idx="1"/>
          </p:nvPr>
        </p:nvSpPr>
        <p:spPr/>
        <p:txBody>
          <a:bodyPr/>
          <a:lstStyle/>
          <a:p>
            <a:r>
              <a:rPr lang="zh-CN" altLang="en-US" dirty="0"/>
              <a:t>控制发电机向</a:t>
            </a:r>
            <a:r>
              <a:rPr lang="en-US" altLang="zh-CN" dirty="0"/>
              <a:t>EEC</a:t>
            </a:r>
            <a:r>
              <a:rPr lang="zh-CN" altLang="en-US" dirty="0"/>
              <a:t>的通道</a:t>
            </a:r>
            <a:r>
              <a:rPr lang="en-US" altLang="zh-CN" dirty="0"/>
              <a:t>A</a:t>
            </a:r>
            <a:r>
              <a:rPr lang="zh-CN" altLang="en-US" dirty="0"/>
              <a:t>和通道</a:t>
            </a:r>
            <a:r>
              <a:rPr lang="en-US" altLang="zh-CN" dirty="0"/>
              <a:t>B</a:t>
            </a:r>
            <a:r>
              <a:rPr lang="zh-CN" altLang="en-US" dirty="0"/>
              <a:t>供电</a:t>
            </a:r>
            <a:r>
              <a:rPr lang="zh-CN" altLang="en-US" dirty="0" smtClean="0"/>
              <a:t>。</a:t>
            </a:r>
            <a:endParaRPr lang="en-US" altLang="zh-CN" dirty="0" smtClean="0"/>
          </a:p>
          <a:p>
            <a:r>
              <a:rPr lang="zh-CN" altLang="en-US" dirty="0" smtClean="0"/>
              <a:t>如果</a:t>
            </a:r>
            <a:r>
              <a:rPr lang="zh-CN" altLang="en-US" dirty="0"/>
              <a:t>控制发电机不能向通道</a:t>
            </a:r>
            <a:r>
              <a:rPr lang="en-US" altLang="zh-CN" dirty="0"/>
              <a:t>A</a:t>
            </a:r>
            <a:r>
              <a:rPr lang="zh-CN" altLang="en-US" dirty="0"/>
              <a:t>或者</a:t>
            </a:r>
            <a:r>
              <a:rPr lang="en-US" altLang="zh-CN" dirty="0"/>
              <a:t>B</a:t>
            </a:r>
            <a:r>
              <a:rPr lang="zh-CN" altLang="en-US" dirty="0"/>
              <a:t>中的任一通道供电，飞机电源系统可向</a:t>
            </a:r>
            <a:r>
              <a:rPr lang="en-US" altLang="zh-CN" dirty="0"/>
              <a:t>EEC</a:t>
            </a:r>
            <a:r>
              <a:rPr lang="zh-CN" altLang="en-US" dirty="0"/>
              <a:t>供电。如果</a:t>
            </a:r>
            <a:r>
              <a:rPr lang="en-US" altLang="zh-CN" dirty="0"/>
              <a:t>N2</a:t>
            </a:r>
            <a:r>
              <a:rPr lang="zh-CN" altLang="en-US" dirty="0"/>
              <a:t>转速超过</a:t>
            </a:r>
            <a:r>
              <a:rPr lang="en-US" altLang="zh-CN" dirty="0"/>
              <a:t>15%</a:t>
            </a:r>
            <a:r>
              <a:rPr lang="zh-CN" altLang="en-US" dirty="0"/>
              <a:t>且控制发电机不能向</a:t>
            </a:r>
            <a:r>
              <a:rPr lang="en-US" altLang="zh-CN" dirty="0"/>
              <a:t>EEC</a:t>
            </a:r>
            <a:r>
              <a:rPr lang="zh-CN" altLang="en-US" dirty="0"/>
              <a:t>通道可靠供电，一条信息会储存在</a:t>
            </a:r>
            <a:r>
              <a:rPr lang="en-US" altLang="zh-CN" dirty="0"/>
              <a:t>BITE</a:t>
            </a:r>
            <a:r>
              <a:rPr lang="zh-CN" altLang="en-US" dirty="0"/>
              <a:t>存储器中，此情况也会使</a:t>
            </a:r>
            <a:r>
              <a:rPr lang="en-US" altLang="zh-CN" dirty="0"/>
              <a:t>EEC</a:t>
            </a:r>
            <a:r>
              <a:rPr lang="zh-CN" altLang="en-US" dirty="0"/>
              <a:t>转入单通道工作模式</a:t>
            </a:r>
            <a:r>
              <a:rPr lang="zh-CN" altLang="en-US" dirty="0" smtClean="0"/>
              <a:t>。</a:t>
            </a:r>
            <a:endParaRPr lang="en-US" altLang="zh-CN" dirty="0" smtClean="0"/>
          </a:p>
          <a:p>
            <a:r>
              <a:rPr lang="zh-CN" altLang="en-US" dirty="0"/>
              <a:t>如</a:t>
            </a:r>
            <a:r>
              <a:rPr lang="en-US" altLang="zh-CN" dirty="0"/>
              <a:t>EEC </a:t>
            </a:r>
            <a:r>
              <a:rPr lang="zh-CN" altLang="en-US" dirty="0"/>
              <a:t>以单通道运行</a:t>
            </a:r>
            <a:r>
              <a:rPr lang="en-US" altLang="zh-CN" dirty="0"/>
              <a:t>(</a:t>
            </a:r>
            <a:r>
              <a:rPr lang="zh-CN" altLang="en-US" dirty="0"/>
              <a:t>另一通道不工作</a:t>
            </a:r>
            <a:r>
              <a:rPr lang="en-US" altLang="zh-CN" dirty="0"/>
              <a:t>)</a:t>
            </a:r>
            <a:r>
              <a:rPr lang="zh-CN" altLang="en-US" dirty="0"/>
              <a:t>，且控制发电机停止向控制通道供电，控制通道从飞机转换汇流条获得电源。一个禁止放行的故障信息储存在</a:t>
            </a:r>
            <a:r>
              <a:rPr lang="en-US" altLang="zh-CN" dirty="0"/>
              <a:t>EEC</a:t>
            </a:r>
            <a:r>
              <a:rPr lang="zh-CN" altLang="en-US" dirty="0"/>
              <a:t>存储器中，此故障显示在</a:t>
            </a:r>
            <a:r>
              <a:rPr lang="en-US" altLang="zh-CN" dirty="0"/>
              <a:t>CDU</a:t>
            </a:r>
            <a:r>
              <a:rPr lang="zh-CN" altLang="en-US" dirty="0"/>
              <a:t>发动机维护页面上。</a:t>
            </a:r>
          </a:p>
        </p:txBody>
      </p:sp>
    </p:spTree>
    <p:extLst>
      <p:ext uri="{BB962C8B-B14F-4D97-AF65-F5344CB8AC3E}">
        <p14:creationId xmlns:p14="http://schemas.microsoft.com/office/powerpoint/2010/main" val="36747135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发动机传感器</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a:t>发动机传感器主要包括：转速传感器、温度传感器、压力传感器和振动传感器</a:t>
            </a:r>
            <a:r>
              <a:rPr lang="zh-CN" altLang="en-US" dirty="0" smtClean="0"/>
              <a:t>。</a:t>
            </a:r>
            <a:endParaRPr lang="zh-CN" altLang="en-US" dirty="0"/>
          </a:p>
          <a:p>
            <a:r>
              <a:rPr lang="en-US" altLang="zh-CN" dirty="0"/>
              <a:t>1. </a:t>
            </a:r>
            <a:r>
              <a:rPr lang="zh-CN" altLang="en-US" dirty="0"/>
              <a:t>转速传感器</a:t>
            </a:r>
          </a:p>
          <a:p>
            <a:r>
              <a:rPr lang="zh-CN" altLang="en-US" dirty="0"/>
              <a:t>低压转子转速</a:t>
            </a:r>
            <a:r>
              <a:rPr lang="en-US" altLang="zh-CN" dirty="0"/>
              <a:t>N1</a:t>
            </a:r>
            <a:r>
              <a:rPr lang="zh-CN" altLang="en-US" dirty="0"/>
              <a:t>，高压转子转速</a:t>
            </a:r>
            <a:r>
              <a:rPr lang="en-US" altLang="zh-CN" dirty="0"/>
              <a:t>N2.</a:t>
            </a:r>
          </a:p>
          <a:p>
            <a:r>
              <a:rPr lang="en-US" altLang="zh-CN" dirty="0"/>
              <a:t>2. </a:t>
            </a:r>
            <a:r>
              <a:rPr lang="zh-CN" altLang="en-US" dirty="0"/>
              <a:t>温度传感器</a:t>
            </a:r>
          </a:p>
          <a:p>
            <a:r>
              <a:rPr lang="zh-CN" altLang="en-US" dirty="0">
                <a:solidFill>
                  <a:srgbClr val="FF0000"/>
                </a:solidFill>
              </a:rPr>
              <a:t>热电阻（</a:t>
            </a:r>
            <a:r>
              <a:rPr lang="en-US" altLang="zh-CN" dirty="0">
                <a:solidFill>
                  <a:srgbClr val="FF0000"/>
                </a:solidFill>
              </a:rPr>
              <a:t>RTD</a:t>
            </a:r>
            <a:r>
              <a:rPr lang="zh-CN" altLang="en-US" dirty="0">
                <a:solidFill>
                  <a:srgbClr val="FF0000"/>
                </a:solidFill>
              </a:rPr>
              <a:t>）传感器</a:t>
            </a:r>
            <a:r>
              <a:rPr lang="zh-CN" altLang="en-US" dirty="0"/>
              <a:t>：</a:t>
            </a:r>
          </a:p>
          <a:p>
            <a:r>
              <a:rPr lang="en-US" altLang="zh-CN" dirty="0"/>
              <a:t>-</a:t>
            </a:r>
            <a:r>
              <a:rPr lang="zh-CN" altLang="en-US" dirty="0"/>
              <a:t>风扇进口温度</a:t>
            </a:r>
            <a:r>
              <a:rPr lang="en-US" altLang="zh-CN" dirty="0"/>
              <a:t>T12</a:t>
            </a:r>
          </a:p>
          <a:p>
            <a:r>
              <a:rPr lang="en-US" altLang="zh-CN" dirty="0"/>
              <a:t>-</a:t>
            </a:r>
            <a:r>
              <a:rPr lang="zh-CN" altLang="en-US" dirty="0"/>
              <a:t>高压压气机进口温度</a:t>
            </a:r>
            <a:r>
              <a:rPr lang="en-US" altLang="zh-CN" dirty="0"/>
              <a:t>T25</a:t>
            </a:r>
            <a:r>
              <a:rPr lang="zh-CN" altLang="en-US" dirty="0"/>
              <a:t>（</a:t>
            </a:r>
            <a:r>
              <a:rPr lang="en-US" altLang="zh-CN" dirty="0"/>
              <a:t>PT25</a:t>
            </a:r>
            <a:r>
              <a:rPr lang="zh-CN" altLang="en-US" dirty="0"/>
              <a:t>传感器的一部分）</a:t>
            </a:r>
          </a:p>
          <a:p>
            <a:r>
              <a:rPr lang="zh-CN" altLang="en-US" dirty="0">
                <a:solidFill>
                  <a:srgbClr val="FF0000"/>
                </a:solidFill>
              </a:rPr>
              <a:t>热电偶传感器</a:t>
            </a:r>
            <a:r>
              <a:rPr lang="zh-CN" altLang="en-US" dirty="0"/>
              <a:t>：</a:t>
            </a:r>
          </a:p>
          <a:p>
            <a:r>
              <a:rPr lang="en-US" altLang="zh-CN" dirty="0"/>
              <a:t>-</a:t>
            </a:r>
            <a:r>
              <a:rPr lang="zh-CN" altLang="en-US" dirty="0"/>
              <a:t>排气温度（</a:t>
            </a:r>
            <a:r>
              <a:rPr lang="en-US" altLang="zh-CN" dirty="0"/>
              <a:t>EGT</a:t>
            </a:r>
            <a:r>
              <a:rPr lang="zh-CN" altLang="en-US" dirty="0"/>
              <a:t>或</a:t>
            </a:r>
            <a:r>
              <a:rPr lang="en-US" altLang="zh-CN" dirty="0"/>
              <a:t>T49.5</a:t>
            </a:r>
            <a:r>
              <a:rPr lang="zh-CN" altLang="en-US" dirty="0"/>
              <a:t>）</a:t>
            </a:r>
          </a:p>
          <a:p>
            <a:r>
              <a:rPr lang="en-US" altLang="zh-CN" dirty="0"/>
              <a:t>-</a:t>
            </a:r>
            <a:r>
              <a:rPr lang="zh-CN" altLang="en-US" dirty="0"/>
              <a:t>低压涡轮（</a:t>
            </a:r>
            <a:r>
              <a:rPr lang="en-US" altLang="zh-CN" dirty="0"/>
              <a:t>LPT</a:t>
            </a:r>
            <a:r>
              <a:rPr lang="zh-CN" altLang="en-US" dirty="0"/>
              <a:t>）排气温度</a:t>
            </a:r>
            <a:r>
              <a:rPr lang="en-US" altLang="zh-CN" dirty="0"/>
              <a:t>T5(</a:t>
            </a:r>
            <a:r>
              <a:rPr lang="zh-CN" altLang="en-US" dirty="0"/>
              <a:t>选装</a:t>
            </a:r>
            <a:r>
              <a:rPr lang="en-US" altLang="zh-CN" dirty="0"/>
              <a:t>)</a:t>
            </a:r>
          </a:p>
          <a:p>
            <a:r>
              <a:rPr lang="en-US" altLang="zh-CN" dirty="0"/>
              <a:t>-</a:t>
            </a:r>
            <a:r>
              <a:rPr lang="zh-CN" altLang="en-US" dirty="0"/>
              <a:t>高压涡轮护罩支架温度，</a:t>
            </a:r>
            <a:r>
              <a:rPr lang="en-US" altLang="zh-CN" dirty="0"/>
              <a:t>TCC</a:t>
            </a:r>
          </a:p>
          <a:p>
            <a:endParaRPr lang="zh-CN" altLang="en-US" dirty="0"/>
          </a:p>
        </p:txBody>
      </p:sp>
    </p:spTree>
    <p:extLst>
      <p:ext uri="{BB962C8B-B14F-4D97-AF65-F5344CB8AC3E}">
        <p14:creationId xmlns:p14="http://schemas.microsoft.com/office/powerpoint/2010/main" val="1489424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压力传感器</a:t>
            </a:r>
          </a:p>
        </p:txBody>
      </p:sp>
      <p:sp>
        <p:nvSpPr>
          <p:cNvPr id="3" name="内容占位符 2"/>
          <p:cNvSpPr>
            <a:spLocks noGrp="1"/>
          </p:cNvSpPr>
          <p:nvPr>
            <p:ph idx="1"/>
          </p:nvPr>
        </p:nvSpPr>
        <p:spPr/>
        <p:txBody>
          <a:bodyPr>
            <a:normAutofit/>
          </a:bodyPr>
          <a:lstStyle/>
          <a:p>
            <a:r>
              <a:rPr lang="en-US" altLang="zh-CN" dirty="0" smtClean="0"/>
              <a:t>-</a:t>
            </a:r>
            <a:r>
              <a:rPr lang="zh-CN" altLang="en-US" dirty="0"/>
              <a:t>环境静压</a:t>
            </a:r>
            <a:r>
              <a:rPr lang="en-US" altLang="zh-CN" dirty="0"/>
              <a:t>P0</a:t>
            </a:r>
          </a:p>
          <a:p>
            <a:r>
              <a:rPr lang="en-US" altLang="zh-CN" dirty="0"/>
              <a:t>-</a:t>
            </a:r>
            <a:r>
              <a:rPr lang="zh-CN" altLang="en-US" dirty="0"/>
              <a:t>高压压气机（</a:t>
            </a:r>
            <a:r>
              <a:rPr lang="en-US" altLang="zh-CN" dirty="0"/>
              <a:t>HPC</a:t>
            </a:r>
            <a:r>
              <a:rPr lang="zh-CN" altLang="en-US" dirty="0"/>
              <a:t>）排气静压：</a:t>
            </a:r>
            <a:r>
              <a:rPr lang="en-US" altLang="zh-CN" dirty="0"/>
              <a:t>PS3</a:t>
            </a:r>
            <a:r>
              <a:rPr lang="zh-CN" altLang="en-US" dirty="0"/>
              <a:t>或</a:t>
            </a:r>
            <a:r>
              <a:rPr lang="en-US" altLang="zh-CN" dirty="0"/>
              <a:t>CDP</a:t>
            </a:r>
          </a:p>
          <a:p>
            <a:r>
              <a:rPr lang="en-US" altLang="zh-CN" dirty="0"/>
              <a:t>-</a:t>
            </a:r>
            <a:r>
              <a:rPr lang="zh-CN" altLang="en-US" dirty="0"/>
              <a:t>风扇排气静压</a:t>
            </a:r>
            <a:r>
              <a:rPr lang="en-US" altLang="zh-CN" dirty="0"/>
              <a:t>PS13(</a:t>
            </a:r>
            <a:r>
              <a:rPr lang="zh-CN" altLang="en-US" dirty="0"/>
              <a:t>选装</a:t>
            </a:r>
            <a:r>
              <a:rPr lang="en-US" altLang="zh-CN" dirty="0"/>
              <a:t>)</a:t>
            </a:r>
          </a:p>
          <a:p>
            <a:r>
              <a:rPr lang="en-US" altLang="zh-CN" dirty="0"/>
              <a:t>-HPC</a:t>
            </a:r>
            <a:r>
              <a:rPr lang="zh-CN" altLang="en-US" dirty="0"/>
              <a:t>进口总压</a:t>
            </a:r>
            <a:r>
              <a:rPr lang="en-US" altLang="zh-CN" dirty="0"/>
              <a:t>P25</a:t>
            </a:r>
            <a:r>
              <a:rPr lang="zh-CN" altLang="en-US" dirty="0"/>
              <a:t>（选装），</a:t>
            </a:r>
            <a:r>
              <a:rPr lang="en-US" altLang="zh-CN" dirty="0"/>
              <a:t>PT25</a:t>
            </a:r>
            <a:r>
              <a:rPr lang="zh-CN" altLang="en-US" dirty="0"/>
              <a:t>传感器的一部分。</a:t>
            </a:r>
          </a:p>
          <a:p>
            <a:r>
              <a:rPr lang="zh-CN" altLang="en-US" dirty="0"/>
              <a:t>上述压力会此到</a:t>
            </a:r>
            <a:r>
              <a:rPr lang="en-US" altLang="zh-CN" dirty="0"/>
              <a:t>EEC</a:t>
            </a:r>
            <a:r>
              <a:rPr lang="zh-CN" altLang="en-US" dirty="0"/>
              <a:t>的空气接头，通过</a:t>
            </a:r>
            <a:r>
              <a:rPr lang="en-US" altLang="zh-CN" dirty="0"/>
              <a:t>EEC</a:t>
            </a:r>
            <a:r>
              <a:rPr lang="zh-CN" altLang="en-US" dirty="0"/>
              <a:t>内部的传感器测量空气压力。</a:t>
            </a:r>
          </a:p>
          <a:p>
            <a:endParaRPr lang="zh-CN" altLang="en-US" dirty="0"/>
          </a:p>
        </p:txBody>
      </p:sp>
    </p:spTree>
    <p:extLst>
      <p:ext uri="{BB962C8B-B14F-4D97-AF65-F5344CB8AC3E}">
        <p14:creationId xmlns:p14="http://schemas.microsoft.com/office/powerpoint/2010/main" val="37470697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smtClean="0"/>
              <a:t>振动传感器</a:t>
            </a:r>
            <a:endParaRPr lang="zh-CN" altLang="en-US" dirty="0"/>
          </a:p>
        </p:txBody>
      </p:sp>
      <p:sp>
        <p:nvSpPr>
          <p:cNvPr id="3" name="内容占位符 2"/>
          <p:cNvSpPr>
            <a:spLocks noGrp="1"/>
          </p:cNvSpPr>
          <p:nvPr>
            <p:ph idx="1"/>
          </p:nvPr>
        </p:nvSpPr>
        <p:spPr/>
        <p:txBody>
          <a:bodyPr/>
          <a:lstStyle/>
          <a:p>
            <a:r>
              <a:rPr lang="zh-CN" altLang="en-US" dirty="0" smtClean="0"/>
              <a:t>飞机</a:t>
            </a:r>
            <a:r>
              <a:rPr lang="zh-CN" altLang="en-US" dirty="0"/>
              <a:t>振动监控（</a:t>
            </a:r>
            <a:r>
              <a:rPr lang="en-US" altLang="zh-CN" dirty="0"/>
              <a:t>AVM</a:t>
            </a:r>
            <a:r>
              <a:rPr lang="zh-CN" altLang="en-US" dirty="0"/>
              <a:t>）系统包括一个信号处理器和两个振动传感器。</a:t>
            </a:r>
          </a:p>
          <a:p>
            <a:r>
              <a:rPr lang="en-US" altLang="zh-CN" dirty="0"/>
              <a:t>-1</a:t>
            </a:r>
            <a:r>
              <a:rPr lang="zh-CN" altLang="en-US" dirty="0"/>
              <a:t>号轴承振动传感器</a:t>
            </a:r>
          </a:p>
          <a:p>
            <a:r>
              <a:rPr lang="en-US" altLang="zh-CN" dirty="0"/>
              <a:t>-</a:t>
            </a:r>
            <a:r>
              <a:rPr lang="zh-CN" altLang="en-US" dirty="0"/>
              <a:t>风扇框架压气机机匣垂直（</a:t>
            </a:r>
            <a:r>
              <a:rPr lang="en-US" altLang="zh-CN" dirty="0"/>
              <a:t>FFCCV</a:t>
            </a:r>
            <a:r>
              <a:rPr lang="zh-CN" altLang="en-US" dirty="0"/>
              <a:t>）振动传感器</a:t>
            </a:r>
          </a:p>
          <a:p>
            <a:endParaRPr lang="zh-CN" altLang="en-US" dirty="0"/>
          </a:p>
        </p:txBody>
      </p:sp>
    </p:spTree>
    <p:extLst>
      <p:ext uri="{BB962C8B-B14F-4D97-AF65-F5344CB8AC3E}">
        <p14:creationId xmlns:p14="http://schemas.microsoft.com/office/powerpoint/2010/main" val="8983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35717" t="45472" r="45409" b="39650"/>
          <a:stretch/>
        </p:blipFill>
        <p:spPr>
          <a:xfrm>
            <a:off x="5948999" y="3577144"/>
            <a:ext cx="6243001" cy="3280856"/>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493" t="17625" r="26776" b="16063"/>
          <a:stretch/>
        </p:blipFill>
        <p:spPr>
          <a:xfrm>
            <a:off x="-1" y="0"/>
            <a:ext cx="7559581" cy="6858000"/>
          </a:xfrm>
          <a:prstGeom prst="rect">
            <a:avLst/>
          </a:prstGeom>
        </p:spPr>
      </p:pic>
      <p:sp>
        <p:nvSpPr>
          <p:cNvPr id="4" name="文本框 3"/>
          <p:cNvSpPr txBox="1"/>
          <p:nvPr/>
        </p:nvSpPr>
        <p:spPr>
          <a:xfrm>
            <a:off x="2147978" y="6211669"/>
            <a:ext cx="347644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7783830" y="84321"/>
            <a:ext cx="4319029" cy="3970318"/>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传感器的工作原理相同</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速传感器属于电磁感应型测速计</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，可以</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输出交流电信号</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。交流电信号的</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频率</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与对应发动机转子的</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成正比。其传感元件包括：一个线圈和一个永久磁铁的芯体。每个传感器都有三个相互独立传感元件，因此每一个接头都有一个输出信号。发动机转子转动时，传感器</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齿环</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转动，围绕线圈铁芯的磁场产生变化，导致线圈磁通变化。齿环上的每一个齿都会在线圈内产生一个电脉冲，产生的脉冲数与传感器齿环的转速成比例</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传感器齿环有</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个齿</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传感器齿环有</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个齿。</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flipH="1">
            <a:off x="563440" y="5023452"/>
            <a:ext cx="1084286" cy="164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0" y="17687"/>
            <a:ext cx="7159925" cy="923330"/>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转速信号</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一个传感器上有</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三个电接头</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，其中两个供往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三个接头将转速信号传送到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AVM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信号处理器作振动分析</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V="1">
            <a:off x="8971472" y="5408762"/>
            <a:ext cx="686589" cy="621102"/>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640589" y="5957731"/>
            <a:ext cx="859820"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a:off x="10972800" y="4563374"/>
            <a:ext cx="177631" cy="343647"/>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534264" y="4129844"/>
            <a:ext cx="859820"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9" name="直接箭头连接符 18"/>
          <p:cNvCxnSpPr/>
          <p:nvPr/>
        </p:nvCxnSpPr>
        <p:spPr>
          <a:xfrm flipV="1">
            <a:off x="7655006" y="4499176"/>
            <a:ext cx="315802" cy="524276"/>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039827" y="5044935"/>
            <a:ext cx="1163894" cy="646331"/>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AVM</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信号处理器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496562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150" y="225581"/>
            <a:ext cx="9791700" cy="6355080"/>
          </a:xfrm>
          <a:prstGeom prst="rect">
            <a:avLst/>
          </a:prstGeom>
        </p:spPr>
      </p:pic>
      <p:sp>
        <p:nvSpPr>
          <p:cNvPr id="7" name="文本框 6"/>
          <p:cNvSpPr txBox="1"/>
          <p:nvPr/>
        </p:nvSpPr>
        <p:spPr>
          <a:xfrm>
            <a:off x="8111921" y="6026663"/>
            <a:ext cx="390467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FADEC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系统设计</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313356" y="2249550"/>
            <a:ext cx="1584456" cy="646331"/>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所有的控制输入都是双重的</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矩形 14"/>
          <p:cNvSpPr/>
          <p:nvPr/>
        </p:nvSpPr>
        <p:spPr>
          <a:xfrm>
            <a:off x="1942272" y="2057399"/>
            <a:ext cx="1447907" cy="91008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00150" y="3890512"/>
            <a:ext cx="1862227" cy="5348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466492" y="5960200"/>
            <a:ext cx="1501320" cy="5348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464137" y="253826"/>
            <a:ext cx="1501320" cy="5348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226890" y="5228247"/>
            <a:ext cx="1835487" cy="646331"/>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所有的监控参数都是单传感器</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4975644" y="6395995"/>
            <a:ext cx="2111531" cy="369332"/>
          </a:xfrm>
          <a:prstGeom prst="rect">
            <a:avLst/>
          </a:prstGeom>
          <a:solidFill>
            <a:schemeClr val="bg2"/>
          </a:solidFill>
        </p:spPr>
        <p:txBody>
          <a:bodyPr wrap="square" rtlCol="0">
            <a:spAutoFit/>
          </a:bodyPr>
          <a:lstStyle/>
          <a:p>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采用四传感器</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5" name="直接箭头连接符 4"/>
          <p:cNvCxnSpPr>
            <a:stCxn id="23" idx="2"/>
          </p:cNvCxnSpPr>
          <p:nvPr/>
        </p:nvCxnSpPr>
        <p:spPr>
          <a:xfrm flipH="1">
            <a:off x="5495027" y="1688881"/>
            <a:ext cx="1084286" cy="164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120441" y="1042550"/>
            <a:ext cx="917744" cy="646331"/>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跨通道数据链</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8473078" y="113437"/>
            <a:ext cx="3543518" cy="1200329"/>
          </a:xfrm>
          <a:prstGeom prst="rect">
            <a:avLst/>
          </a:prstGeom>
          <a:solidFill>
            <a:schemeClr val="bg2"/>
          </a:solidFill>
        </p:spPr>
        <p:txBody>
          <a:bodyPr wrap="square" rtlCol="0">
            <a:spAutoFit/>
          </a:bodyPr>
          <a:lstStyle/>
          <a:p>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FADEC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系统具有一个内置测试设备（</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BITE</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BITE</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可以进行系统测试，既可以检测自身的内部故障，又能够检测外部故障。</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6" name="文本框 25"/>
          <p:cNvSpPr txBox="1"/>
          <p:nvPr/>
        </p:nvSpPr>
        <p:spPr>
          <a:xfrm>
            <a:off x="6510248" y="4911965"/>
            <a:ext cx="4859437" cy="923330"/>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两个通</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道完</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全</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相同</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并</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持久</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工作的，但两个通道之间</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相互独立</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。两个通道持续接收输入信号并对其进行处理，但</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只有一个通道处于控制状态</a:t>
            </a:r>
          </a:p>
        </p:txBody>
      </p:sp>
    </p:spTree>
    <p:extLst>
      <p:ext uri="{BB962C8B-B14F-4D97-AF65-F5344CB8AC3E}">
        <p14:creationId xmlns:p14="http://schemas.microsoft.com/office/powerpoint/2010/main" val="26045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493" t="17625" r="26776" b="16063"/>
          <a:stretch/>
        </p:blipFill>
        <p:spPr>
          <a:xfrm>
            <a:off x="-1" y="0"/>
            <a:ext cx="7559581" cy="6858000"/>
          </a:xfrm>
          <a:prstGeom prst="rect">
            <a:avLst/>
          </a:prstGeom>
        </p:spPr>
      </p:pic>
      <p:sp>
        <p:nvSpPr>
          <p:cNvPr id="4" name="文本框 3"/>
          <p:cNvSpPr txBox="1"/>
          <p:nvPr/>
        </p:nvSpPr>
        <p:spPr>
          <a:xfrm>
            <a:off x="2147978" y="6211669"/>
            <a:ext cx="347644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7783830" y="84321"/>
            <a:ext cx="4319029" cy="2862322"/>
          </a:xfrm>
          <a:prstGeom prst="rect">
            <a:avLst/>
          </a:prstGeom>
          <a:solidFill>
            <a:schemeClr val="bg2"/>
          </a:solidFill>
        </p:spPr>
        <p:txBody>
          <a:bodyPr wrap="square" rtlCol="0">
            <a:spAutoFit/>
          </a:bodyPr>
          <a:lstStyle/>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转速传感器用两个螺栓安装于</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风扇框架</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位置，传感器探头穿过</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号风扇框架支柱</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，安装完成后，只能看到传感器壳体和转接头。转接头上有三个电插头，两个电插头将</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转速信号传送到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的二个通道，第三个电插头连接到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DEU/AVM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信号处理器。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转速传感器齿环共有</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个齿，其一个为厚齿，厚齿在传感器器中会产生一个更强的脉冲，发动机振动分析时用于相位参考。</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0" y="17687"/>
            <a:ext cx="7159925" cy="923330"/>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转速信号</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一个传感器上有</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三个电接头</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，其中两个供往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三个接头将转速信号传送到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AVM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信号处理器作振动分析</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a:off x="10972800" y="4563374"/>
            <a:ext cx="177631" cy="343647"/>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7878721" y="2946643"/>
            <a:ext cx="3982600" cy="3879290"/>
          </a:xfrm>
          <a:prstGeom prst="rect">
            <a:avLst/>
          </a:prstGeom>
        </p:spPr>
      </p:pic>
      <p:sp>
        <p:nvSpPr>
          <p:cNvPr id="17" name="矩形 16"/>
          <p:cNvSpPr/>
          <p:nvPr/>
        </p:nvSpPr>
        <p:spPr>
          <a:xfrm>
            <a:off x="11680168" y="4761782"/>
            <a:ext cx="163902" cy="24441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5543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24493" t="17625" r="26776" b="16063"/>
          <a:stretch/>
        </p:blipFill>
        <p:spPr>
          <a:xfrm>
            <a:off x="-1" y="0"/>
            <a:ext cx="7559581" cy="6858000"/>
          </a:xfrm>
          <a:prstGeom prst="rect">
            <a:avLst/>
          </a:prstGeom>
        </p:spPr>
      </p:pic>
      <p:sp>
        <p:nvSpPr>
          <p:cNvPr id="10" name="文本框 9"/>
          <p:cNvSpPr txBox="1"/>
          <p:nvPr/>
        </p:nvSpPr>
        <p:spPr>
          <a:xfrm>
            <a:off x="0" y="17687"/>
            <a:ext cx="7159925" cy="923330"/>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转速信号</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一个传感器上有</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三个电接头</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，其中两个供往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三个接头将转速信号传送到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AVM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信号处理器作振动分析</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a:off x="10972800" y="4563374"/>
            <a:ext cx="177631" cy="343647"/>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108" y="1119616"/>
            <a:ext cx="6839508" cy="5350195"/>
          </a:xfrm>
          <a:prstGeom prst="rect">
            <a:avLst/>
          </a:prstGeom>
          <a:ln w="38100">
            <a:solidFill>
              <a:schemeClr val="accent4">
                <a:lumMod val="60000"/>
                <a:lumOff val="40000"/>
              </a:schemeClr>
            </a:solidFill>
          </a:ln>
        </p:spPr>
      </p:pic>
      <p:sp>
        <p:nvSpPr>
          <p:cNvPr id="4" name="文本框 3"/>
          <p:cNvSpPr txBox="1"/>
          <p:nvPr/>
        </p:nvSpPr>
        <p:spPr>
          <a:xfrm>
            <a:off x="5421702" y="5607820"/>
            <a:ext cx="347644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N1</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15629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l="35902" t="46592" r="41440" b="20671"/>
          <a:stretch/>
        </p:blipFill>
        <p:spPr>
          <a:xfrm>
            <a:off x="6740840" y="1117504"/>
            <a:ext cx="5085976" cy="5520145"/>
          </a:xfrm>
          <a:prstGeom prst="rect">
            <a:avLst/>
          </a:prstGeom>
        </p:spPr>
      </p:pic>
      <p:cxnSp>
        <p:nvCxnSpPr>
          <p:cNvPr id="16" name="直接箭头连接符 15"/>
          <p:cNvCxnSpPr/>
          <p:nvPr/>
        </p:nvCxnSpPr>
        <p:spPr>
          <a:xfrm>
            <a:off x="10972800" y="4563374"/>
            <a:ext cx="177631" cy="343647"/>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1680168" y="4761782"/>
            <a:ext cx="163902" cy="24441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16558"/>
          <a:stretch/>
        </p:blipFill>
        <p:spPr>
          <a:xfrm>
            <a:off x="346607" y="752112"/>
            <a:ext cx="5946648" cy="5353777"/>
          </a:xfrm>
          <a:prstGeom prst="rect">
            <a:avLst/>
          </a:prstGeom>
        </p:spPr>
      </p:pic>
      <p:sp>
        <p:nvSpPr>
          <p:cNvPr id="4" name="文本框 3"/>
          <p:cNvSpPr txBox="1"/>
          <p:nvPr/>
        </p:nvSpPr>
        <p:spPr>
          <a:xfrm>
            <a:off x="4357778" y="6013261"/>
            <a:ext cx="347644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843608" y="172231"/>
            <a:ext cx="5983208" cy="923330"/>
          </a:xfrm>
          <a:prstGeom prst="rect">
            <a:avLst/>
          </a:prstGeom>
          <a:solidFill>
            <a:schemeClr val="bg2"/>
          </a:solidFill>
        </p:spPr>
        <p:txBody>
          <a:bodyPr wrap="square" rtlCol="0">
            <a:spAutoFit/>
          </a:bodyPr>
          <a:lstStyle/>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转速传感器用两个螺栓固定在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前安装面</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点钟位置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感器外壳上有三个电接头，可分别向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DEU/AVM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信号处理器提供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转速数据。</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1" name="椭圆 10"/>
          <p:cNvSpPr/>
          <p:nvPr/>
        </p:nvSpPr>
        <p:spPr>
          <a:xfrm>
            <a:off x="1647726" y="3103718"/>
            <a:ext cx="2044460" cy="1902483"/>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41821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箭头连接符 15"/>
          <p:cNvCxnSpPr/>
          <p:nvPr/>
        </p:nvCxnSpPr>
        <p:spPr>
          <a:xfrm>
            <a:off x="10972800" y="4563374"/>
            <a:ext cx="177631" cy="343647"/>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16558"/>
          <a:stretch/>
        </p:blipFill>
        <p:spPr>
          <a:xfrm>
            <a:off x="346607" y="752112"/>
            <a:ext cx="5946648" cy="5353777"/>
          </a:xfrm>
          <a:prstGeom prst="rect">
            <a:avLst/>
          </a:prstGeom>
        </p:spPr>
      </p:pic>
      <p:sp>
        <p:nvSpPr>
          <p:cNvPr id="4" name="文本框 3"/>
          <p:cNvSpPr txBox="1"/>
          <p:nvPr/>
        </p:nvSpPr>
        <p:spPr>
          <a:xfrm>
            <a:off x="4357778" y="6013261"/>
            <a:ext cx="347644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530196" y="172231"/>
            <a:ext cx="5296620" cy="1200329"/>
          </a:xfrm>
          <a:prstGeom prst="rect">
            <a:avLst/>
          </a:prstGeom>
          <a:solidFill>
            <a:schemeClr val="bg2"/>
          </a:solidFill>
        </p:spPr>
        <p:txBody>
          <a:bodyPr wrap="square" rtlCol="0">
            <a:spAutoFit/>
          </a:bodyPr>
          <a:lstStyle/>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转速传感器用两个螺栓固定在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前安装面</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点钟位置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感器外壳上有三个电接头，可分别向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DEU/AVM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信号处理器提供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转速数据。</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1" name="椭圆 10"/>
          <p:cNvSpPr/>
          <p:nvPr/>
        </p:nvSpPr>
        <p:spPr>
          <a:xfrm>
            <a:off x="1647726" y="3103718"/>
            <a:ext cx="2044460" cy="1902483"/>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70515"/>
          <a:stretch/>
        </p:blipFill>
        <p:spPr>
          <a:xfrm>
            <a:off x="6611810" y="1651112"/>
            <a:ext cx="2844084" cy="4087746"/>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71474" t="27140" b="6246"/>
          <a:stretch/>
        </p:blipFill>
        <p:spPr>
          <a:xfrm>
            <a:off x="9053837" y="3694985"/>
            <a:ext cx="2995673" cy="2964607"/>
          </a:xfrm>
          <a:prstGeom prst="rect">
            <a:avLst/>
          </a:prstGeom>
        </p:spPr>
      </p:pic>
    </p:spTree>
    <p:extLst>
      <p:ext uri="{BB962C8B-B14F-4D97-AF65-F5344CB8AC3E}">
        <p14:creationId xmlns:p14="http://schemas.microsoft.com/office/powerpoint/2010/main" val="34099202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§7.5.2	</a:t>
            </a:r>
            <a:r>
              <a:rPr lang="zh-CN" altLang="en-US" dirty="0"/>
              <a:t>温度传感器</a:t>
            </a:r>
            <a:r>
              <a:rPr lang="en-US" altLang="zh-CN" dirty="0"/>
              <a:t>-</a:t>
            </a:r>
            <a:r>
              <a:rPr lang="zh-CN" altLang="en-US" dirty="0"/>
              <a:t>热电阻（</a:t>
            </a:r>
            <a:r>
              <a:rPr lang="en-US" altLang="zh-CN" dirty="0"/>
              <a:t>RTD</a:t>
            </a:r>
            <a:r>
              <a:rPr lang="zh-CN" altLang="en-US" dirty="0"/>
              <a:t>）</a:t>
            </a:r>
            <a:r>
              <a:rPr lang="zh-CN" altLang="en-US" dirty="0" smtClean="0"/>
              <a:t>型</a:t>
            </a:r>
            <a:endParaRPr lang="zh-CN" altLang="en-US" dirty="0"/>
          </a:p>
        </p:txBody>
      </p:sp>
      <p:sp>
        <p:nvSpPr>
          <p:cNvPr id="3" name="内容占位符 2"/>
          <p:cNvSpPr>
            <a:spLocks noGrp="1"/>
          </p:cNvSpPr>
          <p:nvPr>
            <p:ph idx="1"/>
          </p:nvPr>
        </p:nvSpPr>
        <p:spPr/>
        <p:txBody>
          <a:bodyPr/>
          <a:lstStyle/>
          <a:p>
            <a:r>
              <a:rPr lang="zh-CN" altLang="en-US" dirty="0" smtClean="0"/>
              <a:t>热</a:t>
            </a:r>
            <a:r>
              <a:rPr lang="zh-CN" altLang="en-US" dirty="0"/>
              <a:t>电阻型温度传感器安装于发动机空气动力站位</a:t>
            </a:r>
            <a:r>
              <a:rPr lang="en-US" altLang="zh-CN" dirty="0"/>
              <a:t>12</a:t>
            </a:r>
            <a:r>
              <a:rPr lang="zh-CN" altLang="en-US" dirty="0"/>
              <a:t>和</a:t>
            </a:r>
            <a:r>
              <a:rPr lang="en-US" altLang="zh-CN" dirty="0"/>
              <a:t>15</a:t>
            </a:r>
            <a:r>
              <a:rPr lang="zh-CN" altLang="en-US" dirty="0"/>
              <a:t>的位置。</a:t>
            </a:r>
            <a:r>
              <a:rPr lang="en-US" altLang="zh-CN" dirty="0"/>
              <a:t>EEC</a:t>
            </a:r>
            <a:r>
              <a:rPr lang="zh-CN" altLang="en-US" dirty="0"/>
              <a:t>通过监控传感元件的电阻值确定相应位置空气的温度</a:t>
            </a:r>
            <a:r>
              <a:rPr lang="zh-CN" altLang="en-US" dirty="0" smtClean="0"/>
              <a:t>。</a:t>
            </a:r>
            <a:endParaRPr lang="en-US" altLang="zh-CN" dirty="0" smtClean="0"/>
          </a:p>
          <a:p>
            <a:r>
              <a:rPr lang="zh-CN" altLang="en-US" dirty="0" smtClean="0"/>
              <a:t>铂</a:t>
            </a:r>
            <a:r>
              <a:rPr lang="zh-CN" altLang="en-US" dirty="0"/>
              <a:t>金导线缠绕于陶瓷芯体上形成传感元件。传感元件位于探头壳体内，伸入到空气流中。空气流过传感元件时，会加温元件，使传感元件的电阻值变化</a:t>
            </a:r>
            <a:r>
              <a:rPr lang="zh-CN" altLang="en-US" dirty="0" smtClean="0"/>
              <a:t>。</a:t>
            </a:r>
            <a:endParaRPr lang="en-US" altLang="zh-CN" dirty="0" smtClean="0"/>
          </a:p>
          <a:p>
            <a:r>
              <a:rPr lang="zh-CN" altLang="en-US" dirty="0" smtClean="0"/>
              <a:t>如</a:t>
            </a:r>
            <a:r>
              <a:rPr lang="zh-CN" altLang="en-US" dirty="0"/>
              <a:t>果空气温度增加，元件的电阻值也增加；同样，如果空气温度减小，电阻值也减小</a:t>
            </a:r>
            <a:r>
              <a:rPr lang="zh-CN" altLang="en-US" dirty="0" smtClean="0"/>
              <a:t>。</a:t>
            </a:r>
            <a:endParaRPr lang="en-US" altLang="zh-CN" dirty="0" smtClean="0"/>
          </a:p>
          <a:p>
            <a:r>
              <a:rPr lang="en-US" altLang="zh-CN" dirty="0" smtClean="0"/>
              <a:t>EEC</a:t>
            </a:r>
            <a:r>
              <a:rPr lang="zh-CN" altLang="en-US" dirty="0"/>
              <a:t>向铂金传感元件提供励磁信号，通过检测产生的压力降确定电阻值。在温度传感器的工作范围内，每一个可能的空气温度都会产生一个唯一的压力降。</a:t>
            </a:r>
          </a:p>
          <a:p>
            <a:endParaRPr lang="zh-CN" altLang="en-US" dirty="0"/>
          </a:p>
        </p:txBody>
      </p:sp>
    </p:spTree>
    <p:extLst>
      <p:ext uri="{BB962C8B-B14F-4D97-AF65-F5344CB8AC3E}">
        <p14:creationId xmlns:p14="http://schemas.microsoft.com/office/powerpoint/2010/main" val="31535718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1429" y="62155"/>
            <a:ext cx="8300571" cy="6733690"/>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25" y="521878"/>
            <a:ext cx="3652816" cy="5814244"/>
          </a:xfrm>
          <a:prstGeom prst="rect">
            <a:avLst/>
          </a:prstGeom>
        </p:spPr>
      </p:pic>
      <p:cxnSp>
        <p:nvCxnSpPr>
          <p:cNvPr id="16" name="直接箭头连接符 15"/>
          <p:cNvCxnSpPr/>
          <p:nvPr/>
        </p:nvCxnSpPr>
        <p:spPr>
          <a:xfrm>
            <a:off x="10972800" y="4563374"/>
            <a:ext cx="177631" cy="343647"/>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1680168" y="4761782"/>
            <a:ext cx="163902" cy="24441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357778" y="6013261"/>
            <a:ext cx="3476445" cy="646331"/>
          </a:xfrm>
          <a:prstGeom prst="rect">
            <a:avLst/>
          </a:prstGeom>
          <a:solidFill>
            <a:schemeClr val="bg2"/>
          </a:solidFill>
        </p:spPr>
        <p:txBody>
          <a:bodyPr wrap="square" rtlCol="0">
            <a:spAutoFit/>
          </a:bodyPr>
          <a:lstStyle/>
          <a:p>
            <a:pPr algn="ctr"/>
            <a:r>
              <a:rPr lang="en-US" altLang="zh-CN"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T12</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温度传感器</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855991" y="3291685"/>
            <a:ext cx="4019262" cy="2585323"/>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T12</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传感器组件中有二个铂金元件，一个元件用于</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，另一个用于</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T12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铂金传感元件提供一个恒定电压</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传感元件电阻值随空气温度成比例变化。铂金元件的输出信号进入</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测量恒定输出电压和来自传感器的输入电压之间的差值，</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将电压差值转换成风扇进口温度。</a:t>
            </a:r>
          </a:p>
        </p:txBody>
      </p:sp>
      <p:sp>
        <p:nvSpPr>
          <p:cNvPr id="13" name="椭圆 12"/>
          <p:cNvSpPr/>
          <p:nvPr/>
        </p:nvSpPr>
        <p:spPr>
          <a:xfrm>
            <a:off x="4051540" y="1091979"/>
            <a:ext cx="1141562" cy="1271660"/>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250611" y="62155"/>
            <a:ext cx="6883879" cy="1200329"/>
          </a:xfrm>
          <a:prstGeom prst="rect">
            <a:avLst/>
          </a:prstGeom>
          <a:solidFill>
            <a:schemeClr val="bg2"/>
          </a:solidFill>
        </p:spPr>
        <p:txBody>
          <a:bodyPr wrap="square" rtlCol="0">
            <a:spAutoFit/>
          </a:bodyPr>
          <a:lstStyle/>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T12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温度传感器用于测量风扇进口</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大气总温</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T12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温度传感器在发动机进口整流罩</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2:30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T12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传感器探头伸出至流入风扇的气流中。通过进口整流罩右外侧上的维护盖板可接近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T12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T12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感器通过二个电插头连接到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2774864" y="152546"/>
            <a:ext cx="873948"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111837" y="152546"/>
            <a:ext cx="873948" cy="369332"/>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056908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T12</a:t>
            </a:r>
            <a:r>
              <a:rPr lang="zh-CN" altLang="en-US" dirty="0" smtClean="0"/>
              <a:t>传感器</a:t>
            </a:r>
            <a:r>
              <a:rPr lang="en-US" altLang="zh-CN" dirty="0" smtClean="0"/>
              <a:t>-</a:t>
            </a:r>
            <a:r>
              <a:rPr lang="zh-CN" altLang="en-US" dirty="0" smtClean="0"/>
              <a:t>热电阻型</a:t>
            </a:r>
            <a:endParaRPr lang="zh-CN" altLang="en-US" dirty="0"/>
          </a:p>
        </p:txBody>
      </p:sp>
      <p:sp>
        <p:nvSpPr>
          <p:cNvPr id="3" name="内容占位符 2"/>
          <p:cNvSpPr>
            <a:spLocks noGrp="1"/>
          </p:cNvSpPr>
          <p:nvPr>
            <p:ph idx="1"/>
          </p:nvPr>
        </p:nvSpPr>
        <p:spPr/>
        <p:txBody>
          <a:bodyPr>
            <a:normAutofit/>
          </a:bodyPr>
          <a:lstStyle/>
          <a:p>
            <a:r>
              <a:rPr lang="zh-CN" altLang="en-US" dirty="0"/>
              <a:t>飞机在地面时和起飞后五分钟</a:t>
            </a:r>
            <a:r>
              <a:rPr lang="en-US" altLang="zh-CN" dirty="0"/>
              <a:t>, T12</a:t>
            </a:r>
            <a:r>
              <a:rPr lang="zh-CN" altLang="en-US" dirty="0"/>
              <a:t>传感器提供风扇进口总温数据到</a:t>
            </a:r>
            <a:r>
              <a:rPr lang="en-US" altLang="zh-CN" dirty="0"/>
              <a:t>EEC</a:t>
            </a:r>
            <a:r>
              <a:rPr lang="zh-CN" altLang="en-US" dirty="0"/>
              <a:t>。飞机起飞后超过五分钟的飞行过程中，</a:t>
            </a:r>
            <a:r>
              <a:rPr lang="en-US" altLang="zh-CN" dirty="0"/>
              <a:t>EEC</a:t>
            </a:r>
            <a:r>
              <a:rPr lang="zh-CN" altLang="en-US" dirty="0"/>
              <a:t>使用下列信息计算选定的空气总温</a:t>
            </a:r>
            <a:r>
              <a:rPr lang="en-US" altLang="zh-CN" dirty="0"/>
              <a:t>:</a:t>
            </a:r>
          </a:p>
          <a:p>
            <a:pPr marL="0" indent="0">
              <a:buNone/>
            </a:pPr>
            <a:r>
              <a:rPr lang="en-US" altLang="zh-CN" dirty="0"/>
              <a:t>• </a:t>
            </a:r>
            <a:r>
              <a:rPr lang="zh-CN" altLang="en-US" dirty="0"/>
              <a:t>来自</a:t>
            </a:r>
            <a:r>
              <a:rPr lang="en-US" altLang="zh-CN" dirty="0"/>
              <a:t>EEC</a:t>
            </a:r>
            <a:r>
              <a:rPr lang="zh-CN" altLang="en-US" dirty="0"/>
              <a:t>控制通道的</a:t>
            </a:r>
            <a:r>
              <a:rPr lang="en-US" altLang="zh-CN" dirty="0"/>
              <a:t>T12</a:t>
            </a:r>
          </a:p>
          <a:p>
            <a:pPr marL="0" indent="0">
              <a:buNone/>
            </a:pPr>
            <a:r>
              <a:rPr lang="en-US" altLang="zh-CN" dirty="0"/>
              <a:t>• </a:t>
            </a:r>
            <a:r>
              <a:rPr lang="zh-CN" altLang="en-US" dirty="0"/>
              <a:t>来自</a:t>
            </a:r>
            <a:r>
              <a:rPr lang="en-US" altLang="zh-CN" dirty="0"/>
              <a:t>EEC</a:t>
            </a:r>
            <a:r>
              <a:rPr lang="zh-CN" altLang="en-US" dirty="0"/>
              <a:t>备用通道的</a:t>
            </a:r>
            <a:r>
              <a:rPr lang="en-US" altLang="zh-CN" dirty="0"/>
              <a:t>T12</a:t>
            </a:r>
          </a:p>
          <a:p>
            <a:pPr marL="0" indent="0">
              <a:buNone/>
            </a:pPr>
            <a:r>
              <a:rPr lang="en-US" altLang="zh-CN" dirty="0"/>
              <a:t>• </a:t>
            </a:r>
            <a:r>
              <a:rPr lang="zh-CN" altLang="en-US" dirty="0"/>
              <a:t>来自</a:t>
            </a:r>
            <a:r>
              <a:rPr lang="en-US" altLang="zh-CN" dirty="0"/>
              <a:t>ADIRU1</a:t>
            </a:r>
            <a:r>
              <a:rPr lang="zh-CN" altLang="en-US" dirty="0"/>
              <a:t>的总温</a:t>
            </a:r>
          </a:p>
          <a:p>
            <a:pPr marL="0" indent="0">
              <a:buNone/>
            </a:pPr>
            <a:r>
              <a:rPr lang="en-US" altLang="zh-CN" dirty="0"/>
              <a:t>• </a:t>
            </a:r>
            <a:r>
              <a:rPr lang="zh-CN" altLang="en-US" dirty="0"/>
              <a:t>来自</a:t>
            </a:r>
            <a:r>
              <a:rPr lang="en-US" altLang="zh-CN" dirty="0"/>
              <a:t>ADIRU2</a:t>
            </a:r>
            <a:r>
              <a:rPr lang="zh-CN" altLang="en-US" dirty="0"/>
              <a:t>的总温</a:t>
            </a:r>
            <a:r>
              <a:rPr lang="zh-CN" altLang="en-US" dirty="0" smtClean="0"/>
              <a: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2198" y="2728821"/>
            <a:ext cx="4278074" cy="4012933"/>
          </a:xfrm>
          <a:prstGeom prst="rect">
            <a:avLst/>
          </a:prstGeom>
        </p:spPr>
      </p:pic>
    </p:spTree>
    <p:extLst>
      <p:ext uri="{BB962C8B-B14F-4D97-AF65-F5344CB8AC3E}">
        <p14:creationId xmlns:p14="http://schemas.microsoft.com/office/powerpoint/2010/main" val="1954895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T12</a:t>
            </a:r>
            <a:r>
              <a:rPr lang="zh-CN" altLang="en-US" dirty="0" smtClean="0"/>
              <a:t>传感器</a:t>
            </a:r>
            <a:r>
              <a:rPr lang="en-US" altLang="zh-CN" dirty="0" smtClean="0"/>
              <a:t>-</a:t>
            </a:r>
            <a:r>
              <a:rPr lang="zh-CN" altLang="en-US" dirty="0" smtClean="0"/>
              <a:t>热电阻型</a:t>
            </a:r>
            <a:endParaRPr lang="zh-CN" altLang="en-US" dirty="0"/>
          </a:p>
        </p:txBody>
      </p:sp>
      <p:sp>
        <p:nvSpPr>
          <p:cNvPr id="3" name="内容占位符 2"/>
          <p:cNvSpPr>
            <a:spLocks noGrp="1"/>
          </p:cNvSpPr>
          <p:nvPr>
            <p:ph idx="1"/>
          </p:nvPr>
        </p:nvSpPr>
        <p:spPr/>
        <p:txBody>
          <a:bodyPr>
            <a:normAutofit/>
          </a:bodyPr>
          <a:lstStyle/>
          <a:p>
            <a:r>
              <a:rPr lang="en-US" altLang="zh-CN" dirty="0" smtClean="0"/>
              <a:t>EEC</a:t>
            </a:r>
            <a:r>
              <a:rPr lang="zh-CN" altLang="en-US" dirty="0"/>
              <a:t>使用大气总温控制</a:t>
            </a:r>
            <a:r>
              <a:rPr lang="en-US" altLang="zh-CN" dirty="0"/>
              <a:t>:</a:t>
            </a:r>
          </a:p>
          <a:p>
            <a:r>
              <a:rPr lang="zh-CN" altLang="en-US" dirty="0" smtClean="0"/>
              <a:t>（</a:t>
            </a:r>
            <a:r>
              <a:rPr lang="en-US" altLang="zh-CN" dirty="0" smtClean="0"/>
              <a:t>1</a:t>
            </a:r>
            <a:r>
              <a:rPr lang="zh-CN" altLang="en-US" dirty="0" smtClean="0"/>
              <a:t>）</a:t>
            </a:r>
            <a:r>
              <a:rPr lang="en-US" altLang="zh-CN" dirty="0" smtClean="0"/>
              <a:t> </a:t>
            </a:r>
            <a:r>
              <a:rPr lang="zh-CN" altLang="en-US" dirty="0"/>
              <a:t>发动机的推力管理</a:t>
            </a:r>
          </a:p>
          <a:p>
            <a:r>
              <a:rPr lang="zh-CN" altLang="en-US" dirty="0" smtClean="0"/>
              <a:t>（</a:t>
            </a:r>
            <a:r>
              <a:rPr lang="en-US" altLang="zh-CN" dirty="0" smtClean="0"/>
              <a:t>2</a:t>
            </a:r>
            <a:r>
              <a:rPr lang="zh-CN" altLang="en-US" dirty="0" smtClean="0"/>
              <a:t>）可</a:t>
            </a:r>
            <a:r>
              <a:rPr lang="zh-CN" altLang="en-US" dirty="0"/>
              <a:t>调放气阀</a:t>
            </a:r>
            <a:r>
              <a:rPr lang="en-US" altLang="zh-CN" dirty="0"/>
              <a:t>(VBV)</a:t>
            </a:r>
          </a:p>
          <a:p>
            <a:r>
              <a:rPr lang="zh-CN" altLang="en-US" dirty="0" smtClean="0"/>
              <a:t>（</a:t>
            </a:r>
            <a:r>
              <a:rPr lang="en-US" altLang="zh-CN" dirty="0" smtClean="0"/>
              <a:t>3</a:t>
            </a:r>
            <a:r>
              <a:rPr lang="zh-CN" altLang="en-US" dirty="0" smtClean="0"/>
              <a:t>）</a:t>
            </a:r>
            <a:r>
              <a:rPr lang="en-US" altLang="zh-CN" dirty="0" smtClean="0"/>
              <a:t> </a:t>
            </a:r>
            <a:r>
              <a:rPr lang="en-US" altLang="zh-CN" dirty="0"/>
              <a:t>VSV</a:t>
            </a:r>
            <a:r>
              <a:rPr lang="zh-CN" altLang="en-US" dirty="0"/>
              <a:t>和</a:t>
            </a:r>
            <a:r>
              <a:rPr lang="en-US" altLang="zh-CN" dirty="0"/>
              <a:t>LPTACC</a:t>
            </a:r>
            <a:r>
              <a:rPr lang="zh-CN" altLang="en-US" dirty="0"/>
              <a:t>系统。</a:t>
            </a:r>
          </a:p>
        </p:txBody>
      </p:sp>
    </p:spTree>
    <p:extLst>
      <p:ext uri="{BB962C8B-B14F-4D97-AF65-F5344CB8AC3E}">
        <p14:creationId xmlns:p14="http://schemas.microsoft.com/office/powerpoint/2010/main" val="13145994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024" y="3512595"/>
            <a:ext cx="4891624" cy="3310344"/>
          </a:xfrm>
          <a:prstGeom prst="rect">
            <a:avLst/>
          </a:prstGeom>
        </p:spPr>
      </p:pic>
      <p:pic>
        <p:nvPicPr>
          <p:cNvPr id="2" name="图片 1"/>
          <p:cNvPicPr>
            <a:picLocks noChangeAspect="1"/>
          </p:cNvPicPr>
          <p:nvPr/>
        </p:nvPicPr>
        <p:blipFill>
          <a:blip r:embed="rId3"/>
          <a:stretch>
            <a:fillRect/>
          </a:stretch>
        </p:blipFill>
        <p:spPr>
          <a:xfrm>
            <a:off x="103338" y="172231"/>
            <a:ext cx="4391025" cy="3296150"/>
          </a:xfrm>
          <a:prstGeom prst="rect">
            <a:avLst/>
          </a:prstGeom>
        </p:spPr>
      </p:pic>
      <p:cxnSp>
        <p:nvCxnSpPr>
          <p:cNvPr id="7" name="直接箭头连接符 6"/>
          <p:cNvCxnSpPr>
            <a:stCxn id="13" idx="2"/>
          </p:cNvCxnSpPr>
          <p:nvPr/>
        </p:nvCxnSpPr>
        <p:spPr>
          <a:xfrm flipH="1">
            <a:off x="5810365" y="5825307"/>
            <a:ext cx="551238" cy="708226"/>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567469" y="6119009"/>
            <a:ext cx="347644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T25</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度传感器</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455419" y="172231"/>
            <a:ext cx="5983208" cy="3693319"/>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T25</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温度传</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感器向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提供高压压气机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进口温度数据。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温度信息控制以下部件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瞬时放气阀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(TBV)</a:t>
            </a:r>
          </a:p>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可调放气阀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(VBV)</a:t>
            </a:r>
          </a:p>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可调静子叶片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(VSV)</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传感器包含有一个壳体，二个铂金元件和连接到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二个电插头，可将数据供到两个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通道。一个冲压空气压力管也作为传感器探头的一部分</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传感器是</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PT25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传感器的一部分，它将感受到的高压压气机进口温度数据传送到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VSV, VBV, HPTACC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的逻辑控制</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PT25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传感器是一个</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温度和压力组合传感器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，既可以测量高压压气机进口温度又可以感受高压压气机进口压</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5918971" y="5455975"/>
            <a:ext cx="885263" cy="369332"/>
          </a:xfrm>
          <a:prstGeom prst="rect">
            <a:avLst/>
          </a:prstGeom>
          <a:solidFill>
            <a:schemeClr val="bg2"/>
          </a:solidFill>
        </p:spPr>
        <p:txBody>
          <a:bodyPr wrap="square" rtlCol="0">
            <a:spAutoFit/>
          </a:bodyPr>
          <a:lstStyle/>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温度口</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a:off x="4886484" y="5057227"/>
            <a:ext cx="551238" cy="708226"/>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857184" y="4699325"/>
            <a:ext cx="1161076"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空气出口</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9" name="直接箭头连接符 18"/>
          <p:cNvCxnSpPr/>
          <p:nvPr/>
        </p:nvCxnSpPr>
        <p:spPr>
          <a:xfrm>
            <a:off x="1302589" y="3640347"/>
            <a:ext cx="1444544" cy="226361"/>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3809" y="3496476"/>
            <a:ext cx="1302077" cy="369332"/>
          </a:xfrm>
          <a:prstGeom prst="rect">
            <a:avLst/>
          </a:prstGeom>
          <a:solidFill>
            <a:schemeClr val="bg2"/>
          </a:solidFill>
        </p:spPr>
        <p:txBody>
          <a:bodyPr wrap="square" rtlCol="0">
            <a:spAutoFit/>
          </a:bodyPr>
          <a:lstStyle/>
          <a:p>
            <a:pPr algn="ct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通道接头</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103338" y="4563374"/>
            <a:ext cx="1302077" cy="369332"/>
          </a:xfrm>
          <a:prstGeom prst="rect">
            <a:avLst/>
          </a:prstGeom>
          <a:solidFill>
            <a:schemeClr val="bg2"/>
          </a:solidFill>
        </p:spPr>
        <p:txBody>
          <a:bodyPr wrap="square" rtlCol="0">
            <a:spAutoFit/>
          </a:bodyPr>
          <a:lstStyle/>
          <a:p>
            <a:pPr algn="ct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通道接头</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2" name="直接箭头连接符 21"/>
          <p:cNvCxnSpPr>
            <a:stCxn id="21" idx="3"/>
          </p:cNvCxnSpPr>
          <p:nvPr/>
        </p:nvCxnSpPr>
        <p:spPr>
          <a:xfrm flipV="1">
            <a:off x="1405415" y="4442888"/>
            <a:ext cx="675032" cy="305152"/>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942729" y="6119009"/>
            <a:ext cx="580538" cy="261100"/>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00097" y="6380109"/>
            <a:ext cx="885263" cy="369332"/>
          </a:xfrm>
          <a:prstGeom prst="rect">
            <a:avLst/>
          </a:prstGeom>
          <a:solidFill>
            <a:schemeClr val="bg2"/>
          </a:solidFill>
        </p:spPr>
        <p:txBody>
          <a:bodyPr wrap="square" rtlCol="0">
            <a:spAutoFit/>
          </a:bodyPr>
          <a:lstStyle/>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压力口</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7" name="文本框 26"/>
          <p:cNvSpPr txBox="1"/>
          <p:nvPr/>
        </p:nvSpPr>
        <p:spPr>
          <a:xfrm>
            <a:off x="1520245" y="222451"/>
            <a:ext cx="1979852" cy="923330"/>
          </a:xfrm>
          <a:prstGeom prst="rect">
            <a:avLst/>
          </a:prstGeom>
          <a:solidFill>
            <a:schemeClr val="bg2"/>
          </a:solidFill>
        </p:spPr>
        <p:txBody>
          <a:bodyPr wrap="square" rtlCol="0">
            <a:spAutoFit/>
          </a:bodyPr>
          <a:lstStyle/>
          <a:p>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PT25</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传感器安装在风扇框架中介盒大约</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点钟位置。</a:t>
            </a:r>
          </a:p>
        </p:txBody>
      </p:sp>
    </p:spTree>
    <p:extLst>
      <p:ext uri="{BB962C8B-B14F-4D97-AF65-F5344CB8AC3E}">
        <p14:creationId xmlns:p14="http://schemas.microsoft.com/office/powerpoint/2010/main" val="32495683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024" y="3512595"/>
            <a:ext cx="4891624" cy="3310344"/>
          </a:xfrm>
          <a:prstGeom prst="rect">
            <a:avLst/>
          </a:prstGeom>
        </p:spPr>
      </p:pic>
      <p:pic>
        <p:nvPicPr>
          <p:cNvPr id="2" name="图片 1"/>
          <p:cNvPicPr>
            <a:picLocks noChangeAspect="1"/>
          </p:cNvPicPr>
          <p:nvPr/>
        </p:nvPicPr>
        <p:blipFill>
          <a:blip r:embed="rId3"/>
          <a:stretch>
            <a:fillRect/>
          </a:stretch>
        </p:blipFill>
        <p:spPr>
          <a:xfrm>
            <a:off x="103338" y="172231"/>
            <a:ext cx="4391025" cy="3296150"/>
          </a:xfrm>
          <a:prstGeom prst="rect">
            <a:avLst/>
          </a:prstGeom>
        </p:spPr>
      </p:pic>
      <p:cxnSp>
        <p:nvCxnSpPr>
          <p:cNvPr id="7" name="直接箭头连接符 6"/>
          <p:cNvCxnSpPr>
            <a:stCxn id="13" idx="2"/>
          </p:cNvCxnSpPr>
          <p:nvPr/>
        </p:nvCxnSpPr>
        <p:spPr>
          <a:xfrm flipH="1">
            <a:off x="5810365" y="5825307"/>
            <a:ext cx="551238" cy="708226"/>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567469" y="6119009"/>
            <a:ext cx="347644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T25</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度传感器</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5455418" y="172231"/>
            <a:ext cx="6259253" cy="2308324"/>
          </a:xfrm>
          <a:prstGeom prst="rect">
            <a:avLst/>
          </a:prstGeom>
          <a:solidFill>
            <a:schemeClr val="bg2"/>
          </a:solidFill>
        </p:spPr>
        <p:txBody>
          <a:bodyPr wrap="square" rtlCol="0">
            <a:spAutoFit/>
          </a:bodyPr>
          <a:lstStyle/>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传感元件提供一个恒定电压</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传感元件将电阻转换成与空气温度成比例的电流。来自铂金元件不同的输出电压传到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测量恒定输出电压和来自传感器输入电压之间的差值。</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将此电压差值转换成</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进口温度。</a:t>
            </a:r>
          </a:p>
          <a:p>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压力传</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感是</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一个选装件，它可以将高压压气机进口压力（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用于发动机状态监控。</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测量信号直接输入到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，然后由</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将压力信号转换成电信号。</a:t>
            </a:r>
          </a:p>
        </p:txBody>
      </p:sp>
      <p:sp>
        <p:nvSpPr>
          <p:cNvPr id="13" name="文本框 12"/>
          <p:cNvSpPr txBox="1"/>
          <p:nvPr/>
        </p:nvSpPr>
        <p:spPr>
          <a:xfrm>
            <a:off x="5918971" y="5455975"/>
            <a:ext cx="885263" cy="369332"/>
          </a:xfrm>
          <a:prstGeom prst="rect">
            <a:avLst/>
          </a:prstGeom>
          <a:solidFill>
            <a:schemeClr val="bg2"/>
          </a:solidFill>
        </p:spPr>
        <p:txBody>
          <a:bodyPr wrap="square" rtlCol="0">
            <a:spAutoFit/>
          </a:bodyPr>
          <a:lstStyle/>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温度口</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a:off x="4886484" y="5057227"/>
            <a:ext cx="551238" cy="708226"/>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857184" y="4699325"/>
            <a:ext cx="1161076"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空气出口</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9" name="直接箭头连接符 18"/>
          <p:cNvCxnSpPr/>
          <p:nvPr/>
        </p:nvCxnSpPr>
        <p:spPr>
          <a:xfrm>
            <a:off x="1302589" y="3640347"/>
            <a:ext cx="1444544" cy="226361"/>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93809" y="3496476"/>
            <a:ext cx="1302077" cy="369332"/>
          </a:xfrm>
          <a:prstGeom prst="rect">
            <a:avLst/>
          </a:prstGeom>
          <a:solidFill>
            <a:schemeClr val="bg2"/>
          </a:solidFill>
        </p:spPr>
        <p:txBody>
          <a:bodyPr wrap="square" rtlCol="0">
            <a:spAutoFit/>
          </a:bodyPr>
          <a:lstStyle/>
          <a:p>
            <a:pPr algn="ct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通道接头</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103338" y="4563374"/>
            <a:ext cx="1302077" cy="369332"/>
          </a:xfrm>
          <a:prstGeom prst="rect">
            <a:avLst/>
          </a:prstGeom>
          <a:solidFill>
            <a:schemeClr val="bg2"/>
          </a:solidFill>
        </p:spPr>
        <p:txBody>
          <a:bodyPr wrap="square" rtlCol="0">
            <a:spAutoFit/>
          </a:bodyPr>
          <a:lstStyle/>
          <a:p>
            <a:pPr algn="ct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通道接头</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2" name="直接箭头连接符 21"/>
          <p:cNvCxnSpPr>
            <a:stCxn id="21" idx="3"/>
          </p:cNvCxnSpPr>
          <p:nvPr/>
        </p:nvCxnSpPr>
        <p:spPr>
          <a:xfrm flipV="1">
            <a:off x="1405415" y="4442888"/>
            <a:ext cx="675032" cy="305152"/>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3942729" y="6119009"/>
            <a:ext cx="580538" cy="261100"/>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00097" y="6380109"/>
            <a:ext cx="885263" cy="369332"/>
          </a:xfrm>
          <a:prstGeom prst="rect">
            <a:avLst/>
          </a:prstGeom>
          <a:solidFill>
            <a:schemeClr val="bg2"/>
          </a:solidFill>
        </p:spPr>
        <p:txBody>
          <a:bodyPr wrap="square" rtlCol="0">
            <a:spAutoFit/>
          </a:bodyPr>
          <a:lstStyle/>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压力口</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7" name="文本框 26"/>
          <p:cNvSpPr txBox="1"/>
          <p:nvPr/>
        </p:nvSpPr>
        <p:spPr>
          <a:xfrm>
            <a:off x="1520245" y="222451"/>
            <a:ext cx="1979852" cy="923330"/>
          </a:xfrm>
          <a:prstGeom prst="rect">
            <a:avLst/>
          </a:prstGeom>
          <a:solidFill>
            <a:schemeClr val="bg2"/>
          </a:solidFill>
        </p:spPr>
        <p:txBody>
          <a:bodyPr wrap="square" rtlCol="0">
            <a:spAutoFit/>
          </a:bodyPr>
          <a:lstStyle/>
          <a:p>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PT25</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传感器安装在风扇框架中介盒大约</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点钟位置。</a:t>
            </a:r>
          </a:p>
        </p:txBody>
      </p:sp>
    </p:spTree>
    <p:extLst>
      <p:ext uri="{BB962C8B-B14F-4D97-AF65-F5344CB8AC3E}">
        <p14:creationId xmlns:p14="http://schemas.microsoft.com/office/powerpoint/2010/main" val="378457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060" y="342900"/>
            <a:ext cx="5897880" cy="6172200"/>
          </a:xfrm>
          <a:prstGeom prst="rect">
            <a:avLst/>
          </a:prstGeom>
        </p:spPr>
      </p:pic>
      <p:sp>
        <p:nvSpPr>
          <p:cNvPr id="4" name="文本框 3"/>
          <p:cNvSpPr txBox="1"/>
          <p:nvPr/>
        </p:nvSpPr>
        <p:spPr>
          <a:xfrm>
            <a:off x="76886" y="61597"/>
            <a:ext cx="2355011" cy="646331"/>
          </a:xfrm>
          <a:prstGeom prst="rect">
            <a:avLst/>
          </a:prstGeom>
          <a:solidFill>
            <a:schemeClr val="bg2"/>
          </a:solidFill>
        </p:spPr>
        <p:txBody>
          <a:bodyPr vert="horz"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输出</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298096" y="514636"/>
            <a:ext cx="1118629" cy="369332"/>
          </a:xfrm>
          <a:prstGeom prst="rect">
            <a:avLst/>
          </a:prstGeom>
          <a:solidFill>
            <a:schemeClr val="bg2"/>
          </a:solidFill>
        </p:spPr>
        <p:txBody>
          <a:bodyPr wrap="square" rtlCol="0">
            <a:spAutoFit/>
          </a:bodyPr>
          <a:lstStyle/>
          <a:p>
            <a:pPr algn="ct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控制通道</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8447202" y="476278"/>
            <a:ext cx="489763" cy="266373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298097" y="3577014"/>
            <a:ext cx="1118629" cy="369332"/>
          </a:xfrm>
          <a:prstGeom prst="rect">
            <a:avLst/>
          </a:prstGeom>
          <a:solidFill>
            <a:schemeClr val="bg2"/>
          </a:solidFill>
        </p:spPr>
        <p:txBody>
          <a:bodyPr wrap="square" rtlCol="0">
            <a:spAutoFit/>
          </a:bodyPr>
          <a:lstStyle/>
          <a:p>
            <a:pPr algn="ctr"/>
            <a:r>
              <a:rPr lang="zh-CN" altLang="en-US" dirty="0" smtClean="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备用通道</a:t>
            </a:r>
            <a:endParaRPr lang="zh-CN" altLang="en-US" dirty="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517067" y="2331386"/>
            <a:ext cx="2272411" cy="2031325"/>
          </a:xfrm>
          <a:prstGeom prst="rect">
            <a:avLst/>
          </a:prstGeom>
          <a:solidFill>
            <a:schemeClr val="bg2"/>
          </a:solidFill>
        </p:spPr>
        <p:txBody>
          <a:bodyPr wrap="square" rtlCol="0">
            <a:spAutoFit/>
          </a:bodyPr>
          <a:lstStyle/>
          <a:p>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FADEC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系统具有一个内置测试设备（</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BITE</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BITE</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可以进行系统测试，既可以检测自身的内部故障，又能够检测外部故障。</a:t>
            </a:r>
          </a:p>
        </p:txBody>
      </p:sp>
      <p:sp>
        <p:nvSpPr>
          <p:cNvPr id="10" name="文本框 9"/>
          <p:cNvSpPr txBox="1"/>
          <p:nvPr/>
        </p:nvSpPr>
        <p:spPr>
          <a:xfrm>
            <a:off x="9198779" y="1484980"/>
            <a:ext cx="1713637" cy="646331"/>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只有控制通道传送输出指令。</a:t>
            </a:r>
          </a:p>
        </p:txBody>
      </p:sp>
    </p:spTree>
    <p:extLst>
      <p:ext uri="{BB962C8B-B14F-4D97-AF65-F5344CB8AC3E}">
        <p14:creationId xmlns:p14="http://schemas.microsoft.com/office/powerpoint/2010/main" val="168057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175" y="189331"/>
            <a:ext cx="7867650" cy="4581525"/>
          </a:xfrm>
          <a:prstGeom prst="rect">
            <a:avLst/>
          </a:prstGeom>
        </p:spPr>
      </p:pic>
      <p:sp>
        <p:nvSpPr>
          <p:cNvPr id="4" name="文本框 3"/>
          <p:cNvSpPr txBox="1"/>
          <p:nvPr/>
        </p:nvSpPr>
        <p:spPr>
          <a:xfrm>
            <a:off x="10265434" y="6026663"/>
            <a:ext cx="1751162" cy="646331"/>
          </a:xfrm>
          <a:prstGeom prst="rect">
            <a:avLst/>
          </a:prstGeom>
          <a:solidFill>
            <a:schemeClr val="bg2"/>
          </a:solidFill>
        </p:spPr>
        <p:txBody>
          <a:bodyPr wrap="square" rtlCol="0">
            <a:spAutoFit/>
          </a:bodyPr>
          <a:lstStyle/>
          <a:p>
            <a:pPr algn="ct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热电偶</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552091" y="4918668"/>
            <a:ext cx="8256342" cy="1754326"/>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热电偶温度传感器将</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高温信号</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转换成</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兼容的信号。</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热电偶的温度探测基于下列原理</a:t>
            </a: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种异类金属镍铬（</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）和镍铝（</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）合金连接成一个完整的电</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路</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基准端（冷端）和传感端（热端）有温度差时，电路中会产生热电势，而且热电势的大小与冷、热端的温度差成比例</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）热</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端包含在传感器内，冷端安装于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431033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7163" t="8750" r="21958" b="34258"/>
          <a:stretch/>
        </p:blipFill>
        <p:spPr>
          <a:xfrm>
            <a:off x="3668631" y="234375"/>
            <a:ext cx="8253538" cy="6389250"/>
          </a:xfrm>
          <a:prstGeom prst="rect">
            <a:avLst/>
          </a:prstGeom>
        </p:spPr>
      </p:pic>
      <p:sp>
        <p:nvSpPr>
          <p:cNvPr id="4" name="文本框 3"/>
          <p:cNvSpPr txBox="1"/>
          <p:nvPr/>
        </p:nvSpPr>
        <p:spPr>
          <a:xfrm>
            <a:off x="1918659" y="6026663"/>
            <a:ext cx="8354683"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T3</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排气）温度传感器</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热电偶型</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62066" y="731324"/>
            <a:ext cx="3179874" cy="4801314"/>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传感器位于</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燃油机匣</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点钟位置，燃油喷嘴后部。它包括同一个壳体内的两个传感器，通过硬导线连接到一个带有二个电接头的接线盒，每个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通道对应一个接头。</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T3 </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温度传感器是一个热电偶</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，用于感受高压压气机第</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级排气温度，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传感器将此温度数据传送到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温度数据进行高压涡轮主动间隙控制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(HPTACC)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温度传感器（双金属传感器）产生一个与温度成比例的毫安</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(mA)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级电流。温度升高时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电流增大；温度下降时，电流减小。</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8593852" y="4024682"/>
            <a:ext cx="1740594" cy="1573861"/>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5857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108" y="203079"/>
            <a:ext cx="9947785" cy="5628513"/>
          </a:xfrm>
          <a:prstGeom prst="rect">
            <a:avLst/>
          </a:prstGeom>
        </p:spPr>
      </p:pic>
      <p:sp>
        <p:nvSpPr>
          <p:cNvPr id="4" name="文本框 3"/>
          <p:cNvSpPr txBox="1"/>
          <p:nvPr/>
        </p:nvSpPr>
        <p:spPr>
          <a:xfrm>
            <a:off x="3382993" y="6026663"/>
            <a:ext cx="542601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热电偶型</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6628929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5962" y="159947"/>
            <a:ext cx="4441238" cy="4399055"/>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78" y="228958"/>
            <a:ext cx="5899794" cy="3338137"/>
          </a:xfrm>
          <a:prstGeom prst="rect">
            <a:avLst/>
          </a:prstGeom>
        </p:spPr>
      </p:pic>
      <p:sp>
        <p:nvSpPr>
          <p:cNvPr id="4" name="文本框 3"/>
          <p:cNvSpPr txBox="1"/>
          <p:nvPr/>
        </p:nvSpPr>
        <p:spPr>
          <a:xfrm>
            <a:off x="3382993" y="6026663"/>
            <a:ext cx="5426015"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热电偶型</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33587" y="4157593"/>
            <a:ext cx="9704043" cy="1754326"/>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气温度传感系统位于发动机空气动力站位</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49.5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，因此其传感器也称为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T49.5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的值用于监控发动机状态。排气温度传感系统包括固定于低压涡轮机匣上的</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个热电偶探头</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，传感元件镶入</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级低压涡轮进口导向器叶片内</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，每一个热电偶都会产生一个与传感探头温度成比例的电输出信号。这</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个传感器通过并联导线将相邻两个传感器成对组合，形成</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个热电偶组</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。来自这</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个热电偶组的测量信号传送到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。右侧的两组热电偶传送到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通道，左侧的两组热电偶传送</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2236412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20506" y="6026663"/>
            <a:ext cx="9696091"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T5</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温度传感器（热电偶型）</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选装件</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649785" y="1171248"/>
            <a:ext cx="4689965" cy="4154984"/>
          </a:xfrm>
          <a:prstGeom prst="rect">
            <a:avLst/>
          </a:prstGeom>
          <a:solidFill>
            <a:schemeClr val="bg2"/>
          </a:solidFill>
        </p:spPr>
        <p:txBody>
          <a:bodyPr wrap="squar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T5</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（低压涡轮排气温</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度）温度传感器位于低压涡轮机匣</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点钟位置，此传感器是选装的监控套件之一，可以根据客户需求选装。它包括一个金属外壳，内部有</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两个热电偶探头</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，以及用于安装到发动机上的安装边。一个硬导线可将来自探头的信号传送到主接线盒，主接线盒上有电缆接头。 两个传感器通过导线并联，单一信号传送到</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a:t>
            </a:r>
            <a:r>
              <a:rPr lang="en-US" altLang="zh-CN"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174470" y="6138155"/>
            <a:ext cx="1862227" cy="53483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34193" t="27640" r="33784" b="32321"/>
          <a:stretch/>
        </p:blipFill>
        <p:spPr>
          <a:xfrm>
            <a:off x="5874589" y="395003"/>
            <a:ext cx="5788324" cy="5001755"/>
          </a:xfrm>
          <a:prstGeom prst="rect">
            <a:avLst/>
          </a:prstGeom>
        </p:spPr>
      </p:pic>
    </p:spTree>
    <p:extLst>
      <p:ext uri="{BB962C8B-B14F-4D97-AF65-F5344CB8AC3E}">
        <p14:creationId xmlns:p14="http://schemas.microsoft.com/office/powerpoint/2010/main" val="52558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45480" y="0"/>
            <a:ext cx="10501039" cy="6858000"/>
          </a:xfrm>
          <a:prstGeom prst="rect">
            <a:avLst/>
          </a:prstGeom>
        </p:spPr>
      </p:pic>
      <p:sp>
        <p:nvSpPr>
          <p:cNvPr id="4" name="文本框 3"/>
          <p:cNvSpPr txBox="1"/>
          <p:nvPr/>
        </p:nvSpPr>
        <p:spPr>
          <a:xfrm>
            <a:off x="2593679" y="6026663"/>
            <a:ext cx="5469148"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TCC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热电偶型</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5135522" y="75694"/>
            <a:ext cx="6699920" cy="923330"/>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涡</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轮间隙控制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(TCC)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传感器提供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来自高压涡轮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护罩支架的温度数据。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使用来自此传感器的毫安</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(mA)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电流信号控制高压涡轮主动间隙控制（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HPTACC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）阀</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4583430" y="1074718"/>
            <a:ext cx="4060237" cy="2031325"/>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TCC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传感器安装于</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燃烧室机匣</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3:00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位置。打开右侧风扇整流罩和反推整流罩可以接近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TCC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a:t>
            </a:r>
          </a:p>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TCC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传感器是一个热电偶。传感器</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从发动机燃烧室机匣延伸到</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HPT</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护罩</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。传感器下面的金属垫片可以调节热电偶插入到发动机机匣的深度。</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6893663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38336" t="50330" r="31403" b="20774"/>
          <a:stretch/>
        </p:blipFill>
        <p:spPr>
          <a:xfrm>
            <a:off x="1136406" y="40634"/>
            <a:ext cx="9919189" cy="6632360"/>
          </a:xfrm>
          <a:prstGeom prst="rect">
            <a:avLst/>
          </a:prstGeom>
          <a:ln w="28575">
            <a:solidFill>
              <a:schemeClr val="accent4"/>
            </a:solidFill>
          </a:ln>
        </p:spPr>
      </p:pic>
      <p:sp>
        <p:nvSpPr>
          <p:cNvPr id="4" name="文本框 3"/>
          <p:cNvSpPr txBox="1"/>
          <p:nvPr/>
        </p:nvSpPr>
        <p:spPr>
          <a:xfrm>
            <a:off x="5460521" y="5848223"/>
            <a:ext cx="5391510"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（环境压力）传感口</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7487729" y="3871316"/>
            <a:ext cx="3364302" cy="1200329"/>
          </a:xfrm>
          <a:prstGeom prst="rect">
            <a:avLst/>
          </a:prstGeom>
          <a:solidFill>
            <a:schemeClr val="bg2"/>
          </a:solidFill>
        </p:spPr>
        <p:txBody>
          <a:bodyPr wrap="square" rtlCol="0">
            <a:spAutoFit/>
          </a:bodyPr>
          <a:lstStyle/>
          <a:p>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通过底部压力板上的一个通气口感受</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。因为</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传感口在风扇整流罩内，因此</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需要修正</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以获得大气压力。</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右箭头 8"/>
          <p:cNvSpPr/>
          <p:nvPr/>
        </p:nvSpPr>
        <p:spPr>
          <a:xfrm rot="3205292">
            <a:off x="3497982" y="1942020"/>
            <a:ext cx="972014" cy="846114"/>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064606" y="1199463"/>
            <a:ext cx="1183159" cy="523220"/>
          </a:xfrm>
          <a:prstGeom prst="rect">
            <a:avLst/>
          </a:prstGeom>
          <a:solidFill>
            <a:schemeClr val="bg2"/>
          </a:solidFill>
        </p:spPr>
        <p:txBody>
          <a:bodyPr wrap="square" rtlCol="0">
            <a:spAutoFit/>
          </a:bodyPr>
          <a:lstStyle/>
          <a:p>
            <a:pPr algn="ctr"/>
            <a:r>
              <a:rPr lang="en-US" altLang="zh-CN" sz="28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P0</a:t>
            </a:r>
            <a:endParaRPr lang="zh-CN" altLang="en-US" sz="28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9193" y="119452"/>
            <a:ext cx="3720860" cy="2975211"/>
          </a:xfrm>
          <a:prstGeom prst="rect">
            <a:avLst/>
          </a:prstGeom>
        </p:spPr>
      </p:pic>
    </p:spTree>
    <p:extLst>
      <p:ext uri="{BB962C8B-B14F-4D97-AF65-F5344CB8AC3E}">
        <p14:creationId xmlns:p14="http://schemas.microsoft.com/office/powerpoint/2010/main" val="28261287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0306" y="237660"/>
            <a:ext cx="7731389" cy="5343144"/>
          </a:xfrm>
          <a:prstGeom prst="rect">
            <a:avLst/>
          </a:prstGeom>
        </p:spPr>
      </p:pic>
      <p:sp>
        <p:nvSpPr>
          <p:cNvPr id="4" name="文本框 3"/>
          <p:cNvSpPr txBox="1"/>
          <p:nvPr/>
        </p:nvSpPr>
        <p:spPr>
          <a:xfrm>
            <a:off x="3602966" y="6026663"/>
            <a:ext cx="4986068"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PS3</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HPC</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排气压力）</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426369" y="4561787"/>
            <a:ext cx="7329648" cy="923330"/>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高压压气机（</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）排气压力</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PS3</a:t>
            </a:r>
          </a:p>
          <a:p>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PS3</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传感器向</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提供高压压气机排气压力用于燃油和发动机控制。</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PS3</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静压进气口位于燃烧室机匣</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点钟位置，两个燃油喷嘴之间区域。</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5762446" y="2329133"/>
            <a:ext cx="657494" cy="62972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07491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18292" y="232406"/>
            <a:ext cx="8354772" cy="5126969"/>
          </a:xfrm>
          <a:prstGeom prst="rect">
            <a:avLst/>
          </a:prstGeom>
        </p:spPr>
      </p:pic>
      <p:sp>
        <p:nvSpPr>
          <p:cNvPr id="4" name="文本框 3"/>
          <p:cNvSpPr txBox="1"/>
          <p:nvPr/>
        </p:nvSpPr>
        <p:spPr>
          <a:xfrm>
            <a:off x="7513609" y="6026663"/>
            <a:ext cx="4502988"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P25</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PS13</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感口</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5798893" y="3474667"/>
            <a:ext cx="512705" cy="597001"/>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a:stCxn id="10" idx="3"/>
          </p:cNvCxnSpPr>
          <p:nvPr/>
        </p:nvCxnSpPr>
        <p:spPr>
          <a:xfrm>
            <a:off x="3260785" y="578469"/>
            <a:ext cx="785004" cy="461665"/>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8567021" y="150602"/>
            <a:ext cx="3449576" cy="2098948"/>
          </a:xfrm>
          <a:prstGeom prst="rect">
            <a:avLst/>
          </a:prstGeom>
        </p:spPr>
      </p:pic>
      <p:sp>
        <p:nvSpPr>
          <p:cNvPr id="8" name="文本框 7"/>
          <p:cNvSpPr txBox="1"/>
          <p:nvPr/>
        </p:nvSpPr>
        <p:spPr>
          <a:xfrm>
            <a:off x="8830332" y="3874210"/>
            <a:ext cx="2922953" cy="1754326"/>
          </a:xfrm>
          <a:prstGeom prst="rect">
            <a:avLst/>
          </a:prstGeom>
          <a:solidFill>
            <a:schemeClr val="bg2"/>
          </a:solidFill>
        </p:spPr>
        <p:txBody>
          <a:bodyPr wrap="square" rtlCol="0">
            <a:spAutoFit/>
          </a:bodyPr>
          <a:lstStyle/>
          <a:p>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PS13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是选装监控套件的一部分，根据客户需求选装</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PS13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进气口位于风扇出口导向叶片（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OGV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）下游约</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点钟位置。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PS13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信号仅由</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处理</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10670876" y="692728"/>
            <a:ext cx="871268"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10705382" y="1410014"/>
            <a:ext cx="871268" cy="369332"/>
          </a:xfrm>
          <a:prstGeom prst="rect">
            <a:avLst/>
          </a:prstGeom>
          <a:solidFill>
            <a:schemeClr val="bg2"/>
          </a:solidFill>
        </p:spPr>
        <p:txBody>
          <a:bodyPr wrap="square" rtlCol="0">
            <a:spAutoFit/>
          </a:bodyPr>
          <a:lstStyle/>
          <a:p>
            <a:pPr algn="ct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428868" y="116804"/>
            <a:ext cx="1831917" cy="923330"/>
          </a:xfrm>
          <a:prstGeom prst="rect">
            <a:avLst/>
          </a:prstGeom>
          <a:solidFill>
            <a:schemeClr val="bg2"/>
          </a:solidFill>
        </p:spPr>
        <p:txBody>
          <a:bodyPr wrap="square" rtlCol="0">
            <a:spAutoFit/>
          </a:bodyPr>
          <a:lstStyle/>
          <a:p>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扇出口导向叶片（</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OGV</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）下游约</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点钟位置</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994976" y="5474977"/>
            <a:ext cx="5316622" cy="923330"/>
          </a:xfrm>
          <a:prstGeom prst="rect">
            <a:avLst/>
          </a:prstGeom>
          <a:solidFill>
            <a:schemeClr val="bg2"/>
          </a:solidFill>
        </p:spPr>
        <p:txBody>
          <a:bodyPr wrap="square" rtlCol="0">
            <a:spAutoFit/>
          </a:bodyPr>
          <a:lstStyle/>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是选装监控套件的一部分，根据客户需求选装</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探头安装于风扇框架中介盒结构内，大约</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点钟</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信号仅由</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处理。</a:t>
            </a:r>
          </a:p>
        </p:txBody>
      </p:sp>
      <p:sp>
        <p:nvSpPr>
          <p:cNvPr id="14" name="矩形 13"/>
          <p:cNvSpPr/>
          <p:nvPr/>
        </p:nvSpPr>
        <p:spPr>
          <a:xfrm>
            <a:off x="3832386" y="813013"/>
            <a:ext cx="512705" cy="597001"/>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628276" y="2270507"/>
            <a:ext cx="2085199" cy="646331"/>
          </a:xfrm>
          <a:prstGeom prst="rect">
            <a:avLst/>
          </a:prstGeom>
          <a:solidFill>
            <a:schemeClr val="bg2"/>
          </a:solidFill>
        </p:spPr>
        <p:txBody>
          <a:bodyPr wrap="square" rtlCol="0">
            <a:spAutoFit/>
          </a:bodyPr>
          <a:lstStyle/>
          <a:p>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PS13</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P25</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器位于</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50554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2"/>
          <a:stretch>
            <a:fillRect/>
          </a:stretch>
        </p:blipFill>
        <p:spPr>
          <a:xfrm>
            <a:off x="1303338" y="57836"/>
            <a:ext cx="9585324" cy="6339841"/>
          </a:xfrm>
          <a:prstGeom prst="rect">
            <a:avLst/>
          </a:prstGeom>
        </p:spPr>
      </p:pic>
      <p:sp>
        <p:nvSpPr>
          <p:cNvPr id="4" name="文本框 3"/>
          <p:cNvSpPr txBox="1"/>
          <p:nvPr/>
        </p:nvSpPr>
        <p:spPr>
          <a:xfrm>
            <a:off x="6219645" y="6026663"/>
            <a:ext cx="5796951"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动机控制灯和 </a:t>
            </a:r>
            <a:r>
              <a:rPr lang="en-US" altLang="zh-CN"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 </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电门</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7353078" y="161353"/>
            <a:ext cx="4761284" cy="5909310"/>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发动机面板上的发动机指示显示该发动机的控制状</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态</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电门位置指示</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ALTN</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灯</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ENGINE CONTROL</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（发动机控制）</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灯</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控制电门本身也作为指示灯</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endPar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控制电门的上半部分为</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白色</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接通（</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ON</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）指示灯</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下</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半部分为</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琥珀色</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ALTN</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（备用）灯，分别指示</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处于正常模式或备用模式。</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在备用模式时，将信号发送到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ALTN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（备用）灯，备用灯亮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有两个备用模式，即软备用和硬备用模式</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没能从两个大气数据惯性基准组件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(ADIRU)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中接收到有效的大气总压数据，或飞行机组设置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电门在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OFF</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位时，使用软或硬备用模式</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2753769" y="5080959"/>
            <a:ext cx="869326" cy="4140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850654" y="5080960"/>
            <a:ext cx="869326" cy="4140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639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925" y="146649"/>
            <a:ext cx="9254151" cy="6408766"/>
          </a:xfrm>
          <a:prstGeom prst="rect">
            <a:avLst/>
          </a:prstGeom>
        </p:spPr>
      </p:pic>
      <p:sp>
        <p:nvSpPr>
          <p:cNvPr id="4" name="文本框 3"/>
          <p:cNvSpPr txBox="1"/>
          <p:nvPr/>
        </p:nvSpPr>
        <p:spPr>
          <a:xfrm>
            <a:off x="210125" y="6061169"/>
            <a:ext cx="4396381" cy="646331"/>
          </a:xfrm>
          <a:prstGeom prst="rect">
            <a:avLst/>
          </a:prstGeom>
          <a:solidFill>
            <a:schemeClr val="bg2"/>
          </a:solidFill>
        </p:spPr>
        <p:txBody>
          <a:bodyPr wrap="square" rtlCol="0">
            <a:spAutoFit/>
          </a:bodyPr>
          <a:lstStyle/>
          <a:p>
            <a:pPr algn="ct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传感器多重输入信号</a:t>
            </a:r>
          </a:p>
        </p:txBody>
      </p:sp>
      <p:sp>
        <p:nvSpPr>
          <p:cNvPr id="5" name="文本框 4"/>
          <p:cNvSpPr txBox="1"/>
          <p:nvPr/>
        </p:nvSpPr>
        <p:spPr>
          <a:xfrm>
            <a:off x="-478872" y="3983460"/>
            <a:ext cx="1584456" cy="646331"/>
          </a:xfrm>
          <a:prstGeom prst="rect">
            <a:avLst/>
          </a:prstGeom>
          <a:solidFill>
            <a:schemeClr val="bg2"/>
          </a:solidFill>
        </p:spPr>
        <p:txBody>
          <a:bodyPr wrap="square" rtlCol="0">
            <a:spAutoFit/>
          </a:bodyPr>
          <a:lstStyle/>
          <a:p>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所有的控制输入都是双重的</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1597828" y="672860"/>
            <a:ext cx="2318564" cy="5167223"/>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a:off x="313356" y="600008"/>
            <a:ext cx="1084286" cy="164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073606" y="2984740"/>
            <a:ext cx="817568" cy="646981"/>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980042" y="2518914"/>
            <a:ext cx="1835489" cy="1595886"/>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644276" y="250167"/>
            <a:ext cx="1171255" cy="854014"/>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44276" y="5530320"/>
            <a:ext cx="1171255" cy="854014"/>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139755" y="1104181"/>
            <a:ext cx="1117053" cy="200132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126104" y="3528992"/>
            <a:ext cx="1117053" cy="2001328"/>
          </a:xfrm>
          <a:prstGeom prst="rect">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348941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2"/>
          <a:stretch>
            <a:fillRect/>
          </a:stretch>
        </p:blipFill>
        <p:spPr>
          <a:xfrm>
            <a:off x="1303338" y="57836"/>
            <a:ext cx="9585324" cy="6339841"/>
          </a:xfrm>
          <a:prstGeom prst="rect">
            <a:avLst/>
          </a:prstGeom>
        </p:spPr>
      </p:pic>
      <p:sp>
        <p:nvSpPr>
          <p:cNvPr id="4" name="文本框 3"/>
          <p:cNvSpPr txBox="1"/>
          <p:nvPr/>
        </p:nvSpPr>
        <p:spPr>
          <a:xfrm>
            <a:off x="5193102" y="6074511"/>
            <a:ext cx="5796951"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动机控制灯和 </a:t>
            </a:r>
            <a:r>
              <a:rPr lang="en-US" altLang="zh-CN"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 </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电门</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7353078" y="161353"/>
            <a:ext cx="4761284" cy="5909310"/>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地面或机组人员可通过</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选择对应发动机的</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设置在硬备用模式上。选择硬备用模式时，白色</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ON</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不显示在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电门上。不选择</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电门时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白色</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ON</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显示在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电门上。</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检测到一个飞</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机禁止放</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行的发动机故障时，</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琥珀色</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ENGINE CONTROL</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（发动机控制）灯亮。</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将信号传送到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DEU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，以接通</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ENGINE CONROL</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（发动机控制）灯。飞机在飞行中，</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ENGINE CONTROL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灯不亮。下列条件都出现时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ENGINE CONNTROL</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灯亮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飞机在地面，地速低于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节超过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秒，或增加的地速不超过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节</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转速超过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50%</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出现不允许放行的发动机故障。</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注意：</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ENGINE CONNTROL</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灯亮时，飞机不能放行</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ENGINE CONTROL</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灯亮时，使用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CDU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（控制显示组件），故障隔离手册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(FIM)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和飞机维修手册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(AMM)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查找故障，并排除故障。</a:t>
            </a:r>
          </a:p>
        </p:txBody>
      </p:sp>
      <p:sp>
        <p:nvSpPr>
          <p:cNvPr id="6" name="矩形 5"/>
          <p:cNvSpPr/>
          <p:nvPr/>
        </p:nvSpPr>
        <p:spPr>
          <a:xfrm>
            <a:off x="2753769" y="5080959"/>
            <a:ext cx="869326" cy="4140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850654" y="5080960"/>
            <a:ext cx="869326" cy="4140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73634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91841" y="6026663"/>
            <a:ext cx="5132717"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（液压机械装置）</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78849" y="386245"/>
            <a:ext cx="4962775" cy="6186309"/>
          </a:xfrm>
          <a:prstGeom prst="rect">
            <a:avLst/>
          </a:prstGeom>
          <a:solidFill>
            <a:schemeClr val="bg2"/>
          </a:solidFill>
        </p:spPr>
        <p:txBody>
          <a:bodyPr wrap="square" rtlCol="0">
            <a:spAutoFit/>
          </a:bodyPr>
          <a:lstStyle/>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发送控制数据到液压机械组件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将有关</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（燃油计量阀）和</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（高压关断阀）的位置数据发送到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发送控制信号到液压机械组件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中的伺服系统</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中的电液伺服阀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将这些电信号转换成用于下列部件的燃油压力信号</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）燃油计量阀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）瞬时放气阀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(TBV)</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）高压涡轮主动间隙控制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(HPTACC)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阀</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）低压涡轮主动间隙控制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(LPTACC)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阀</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）可调放气阀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(VBV)</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）可调静子叶片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(VSV)</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有如下功能：</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提供燃油压力的内部调节</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为燃烧室计量燃油流量</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提供燃油关断和燃油总管最小压力</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旁通未使用燃油</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超速保护</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向各发动机燃油部件提供合适的燃油压力</a:t>
            </a:r>
          </a:p>
          <a:p>
            <a:pPr indent="180000"/>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625" y="171731"/>
            <a:ext cx="6591300" cy="5448300"/>
          </a:xfrm>
          <a:prstGeom prst="rect">
            <a:avLst/>
          </a:prstGeom>
        </p:spPr>
      </p:pic>
      <p:sp>
        <p:nvSpPr>
          <p:cNvPr id="8" name="文本框 7"/>
          <p:cNvSpPr txBox="1"/>
          <p:nvPr/>
        </p:nvSpPr>
        <p:spPr>
          <a:xfrm>
            <a:off x="10722634" y="479878"/>
            <a:ext cx="1345722"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10688130" y="2203989"/>
            <a:ext cx="1469366"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540650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91841" y="6026663"/>
            <a:ext cx="5132717"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（液压机械装置）</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78849" y="386245"/>
            <a:ext cx="4962775" cy="4801314"/>
          </a:xfrm>
          <a:prstGeom prst="rect">
            <a:avLst/>
          </a:prstGeom>
          <a:solidFill>
            <a:schemeClr val="bg2"/>
          </a:solidFill>
        </p:spPr>
        <p:txBody>
          <a:bodyPr wrap="square" rtlCol="0">
            <a:spAutoFit/>
          </a:bodyPr>
          <a:lstStyle/>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六个电液伺服阀（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为实现所有不同的发动机功能，</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HUM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装备有</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个电液伺服阀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分别控制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FMV,VSV,VBV,TBV,HPTACC,LPTACC</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控制电磁阀</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此电</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磁阀</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不</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由</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控制，而且直接接受来自</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启动手柄</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灭火手柄</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的控制信号。</a:t>
            </a:r>
          </a:p>
          <a:p>
            <a:pPr indent="180000"/>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二组微动电门</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一组电门用于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超速控制器；另一组电门用于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压关断阀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和机械超速控制器也都在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启动手柄</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灭火手柄</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独立于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。关闭这个阀门可阻止燃油流入燃烧室。机械超速控制器确保</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转子不会转得过快</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625" y="171731"/>
            <a:ext cx="6591300" cy="5448300"/>
          </a:xfrm>
          <a:prstGeom prst="rect">
            <a:avLst/>
          </a:prstGeom>
        </p:spPr>
      </p:pic>
      <p:sp>
        <p:nvSpPr>
          <p:cNvPr id="8" name="文本框 7"/>
          <p:cNvSpPr txBox="1"/>
          <p:nvPr/>
        </p:nvSpPr>
        <p:spPr>
          <a:xfrm>
            <a:off x="10722634" y="479878"/>
            <a:ext cx="1345722"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10688130" y="2203989"/>
            <a:ext cx="1469366"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6" name="直接箭头连接符 5"/>
          <p:cNvCxnSpPr/>
          <p:nvPr/>
        </p:nvCxnSpPr>
        <p:spPr>
          <a:xfrm>
            <a:off x="6124755" y="2311879"/>
            <a:ext cx="1155939" cy="120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507534" y="2157822"/>
            <a:ext cx="1437808" cy="369332"/>
          </a:xfrm>
          <a:prstGeom prst="rect">
            <a:avLst/>
          </a:prstGeom>
          <a:solidFill>
            <a:schemeClr val="bg2"/>
          </a:solidFill>
        </p:spPr>
        <p:txBody>
          <a:bodyPr wrap="square" rtlCol="0">
            <a:spAutoFit/>
          </a:bodyPr>
          <a:lstStyle/>
          <a:p>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7799097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91841" y="6026663"/>
            <a:ext cx="5132717"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（液压机械装置）</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78849" y="386245"/>
            <a:ext cx="4962775" cy="5632311"/>
          </a:xfrm>
          <a:prstGeom prst="rect">
            <a:avLst/>
          </a:prstGeom>
          <a:solidFill>
            <a:schemeClr val="bg2"/>
          </a:solidFill>
        </p:spPr>
        <p:txBody>
          <a:bodyPr wrap="square" rtlCol="0">
            <a:spAutoFit/>
          </a:bodyPr>
          <a:lstStyle/>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压关断阀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控制燃油从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流入燃油喷嘴。启动手柄在慢车位置时，发送一个打开阀门信号到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DEU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DEU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将此打开信号传送到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来自打开的</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燃油压力使</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当将启动手柄移动到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CUTOFF</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（停车）位置时，</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控制电磁阀导通</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，伺服燃油压力关闭</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。控制电磁阀接通时，来自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的燃油压力不能打开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。灭火手柄电门也能接通控制电磁阀。</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关闭时</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燃油停止流向燃油喷嘴。</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关闭时，燃油控制面板上的</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蓝色</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ENGINE VALVE CLOSED</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（发动机阀门关闭）灯暗亮，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ENGINE VALVE CLOSED</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灯熄灭，</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处于运动过程时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ENGINE VALVE CLOSED</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灯明亮。</a:t>
            </a:r>
          </a:p>
          <a:p>
            <a:pPr indent="180000"/>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通过控制来自燃油计量阀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伺服燃油压力控制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位置信号返回到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。燃油流过打开的燃油计量阀（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）使得高压关断阀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(HPSOV)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625" y="171731"/>
            <a:ext cx="6591300" cy="5448300"/>
          </a:xfrm>
          <a:prstGeom prst="rect">
            <a:avLst/>
          </a:prstGeom>
        </p:spPr>
      </p:pic>
      <p:sp>
        <p:nvSpPr>
          <p:cNvPr id="8" name="文本框 7"/>
          <p:cNvSpPr txBox="1"/>
          <p:nvPr/>
        </p:nvSpPr>
        <p:spPr>
          <a:xfrm>
            <a:off x="10722634" y="479878"/>
            <a:ext cx="1345722"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10688130" y="2203989"/>
            <a:ext cx="1469366"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6" name="直接箭头连接符 5"/>
          <p:cNvCxnSpPr/>
          <p:nvPr/>
        </p:nvCxnSpPr>
        <p:spPr>
          <a:xfrm>
            <a:off x="6124755" y="2311879"/>
            <a:ext cx="1155939" cy="120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507534" y="2157822"/>
            <a:ext cx="1437808" cy="369332"/>
          </a:xfrm>
          <a:prstGeom prst="rect">
            <a:avLst/>
          </a:prstGeom>
          <a:solidFill>
            <a:schemeClr val="bg2"/>
          </a:solidFill>
        </p:spPr>
        <p:txBody>
          <a:bodyPr wrap="square" rtlCol="0">
            <a:spAutoFit/>
          </a:bodyPr>
          <a:lstStyle/>
          <a:p>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2643451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891841" y="6026663"/>
            <a:ext cx="5132717"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（液压机械装置）</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78849" y="386245"/>
            <a:ext cx="4962775" cy="5355312"/>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在下列情况下启动发动机时，</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能在</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地面</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上完全关闭</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）排气温度超过发动机启动极限值</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）启动期间</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发动机达到慢车转速</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但转速随后下降到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50%N2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以下，而且</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超过启动极限</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）如果大气总温（</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）超过</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，将启动手柄移动到慢车位后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15</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秒内，</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检测到燃油流量，但没有</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；或</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低于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，启动手柄移动到慢车位后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秒内，</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检测到燃油流量，但没有</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EGT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湿启动或悬挂启动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机</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械超速限速器</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机械超速控制器可防止高压转子超速。超速控制器检测到</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超速时，会增大旁通阀的开度，旁通阀开度越大，流入</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和燃油喷嘴的燃油就越少，从而减小</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这是一个</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的备用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N2</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超速保护。在每一个发动机启动期间，</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会监控超速控制器工作。</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625" y="171731"/>
            <a:ext cx="6591300" cy="5448300"/>
          </a:xfrm>
          <a:prstGeom prst="rect">
            <a:avLst/>
          </a:prstGeom>
        </p:spPr>
      </p:pic>
      <p:sp>
        <p:nvSpPr>
          <p:cNvPr id="8" name="文本框 7"/>
          <p:cNvSpPr txBox="1"/>
          <p:nvPr/>
        </p:nvSpPr>
        <p:spPr>
          <a:xfrm>
            <a:off x="10722634" y="479878"/>
            <a:ext cx="1345722"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10688130" y="2203989"/>
            <a:ext cx="1469366"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6" name="直接箭头连接符 5"/>
          <p:cNvCxnSpPr/>
          <p:nvPr/>
        </p:nvCxnSpPr>
        <p:spPr>
          <a:xfrm>
            <a:off x="6124755" y="2311879"/>
            <a:ext cx="1155939" cy="120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507534" y="2157822"/>
            <a:ext cx="1437808" cy="369332"/>
          </a:xfrm>
          <a:prstGeom prst="rect">
            <a:avLst/>
          </a:prstGeom>
          <a:solidFill>
            <a:schemeClr val="bg2"/>
          </a:solidFill>
        </p:spPr>
        <p:txBody>
          <a:bodyPr wrap="square" rtlCol="0">
            <a:spAutoFit/>
          </a:bodyPr>
          <a:lstStyle/>
          <a:p>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38322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39197" y="1"/>
            <a:ext cx="9313607" cy="5449737"/>
          </a:xfrm>
          <a:prstGeom prst="rect">
            <a:avLst/>
          </a:prstGeom>
        </p:spPr>
      </p:pic>
      <p:sp>
        <p:nvSpPr>
          <p:cNvPr id="4" name="文本框 3"/>
          <p:cNvSpPr txBox="1"/>
          <p:nvPr/>
        </p:nvSpPr>
        <p:spPr>
          <a:xfrm>
            <a:off x="9825487" y="6026663"/>
            <a:ext cx="2191109"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燃油压</a:t>
            </a:r>
            <a:r>
              <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03408" y="5308571"/>
            <a:ext cx="7831302" cy="1477328"/>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① </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高压泵出口通往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的燃油压力，此燃油供往燃烧室；</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② </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Pb</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流回到主燃油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滑油热交换器旁通燃油；</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③ </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Psf</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高压泵出口，经伺服燃油加温器，通往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的伺服燃油压力；</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④ 到燃油计量阀（</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最大</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Ps=1204psig</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；最大</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Psf</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=1204psig</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；最大</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Pb</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=265psig</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 name="椭圆 2"/>
          <p:cNvSpPr/>
          <p:nvPr/>
        </p:nvSpPr>
        <p:spPr>
          <a:xfrm>
            <a:off x="6357668" y="1481801"/>
            <a:ext cx="360000" cy="360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220310" y="1197130"/>
            <a:ext cx="360000" cy="360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717668" y="2773006"/>
            <a:ext cx="360000" cy="360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117860" y="2773006"/>
            <a:ext cx="360000" cy="36000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49734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700"/>
            <a:ext cx="9017524" cy="6534601"/>
          </a:xfrm>
          <a:prstGeom prst="rect">
            <a:avLst/>
          </a:prstGeom>
        </p:spPr>
      </p:pic>
      <p:sp>
        <p:nvSpPr>
          <p:cNvPr id="4" name="文本框 3"/>
          <p:cNvSpPr txBox="1"/>
          <p:nvPr/>
        </p:nvSpPr>
        <p:spPr>
          <a:xfrm>
            <a:off x="8129290" y="100316"/>
            <a:ext cx="738664" cy="3234254"/>
          </a:xfrm>
          <a:prstGeom prst="rect">
            <a:avLst/>
          </a:prstGeom>
          <a:solidFill>
            <a:schemeClr val="bg2"/>
          </a:solidFill>
        </p:spPr>
        <p:txBody>
          <a:bodyPr vert="eaVert"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伺服燃油压力</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9114356" y="848101"/>
            <a:ext cx="2822204" cy="4801314"/>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伺服压力调节系统的功用是向</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提供燃油工作压力。伺服压力调节器为所需的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 </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Pb</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Pcr</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and </a:t>
            </a:r>
            <a:r>
              <a:rPr lang="en-US" altLang="zh-CN" dirty="0" err="1">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建立正确的燃油压力。主燃油工作压力用于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的内部系统和作动伺服机构。为满足不同的需求，</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HUM</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对来自发动机燃油泵的燃油进行分配和调节，然后输送到不同的内部系统部件</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en-US" altLang="zh-CN" dirty="0" smtClean="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Pc=Pcb+300 </a:t>
            </a:r>
            <a:r>
              <a:rPr lang="en-US" altLang="zh-CN" dirty="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psig; </a:t>
            </a:r>
          </a:p>
          <a:p>
            <a:pPr indent="180000"/>
            <a:r>
              <a:rPr lang="en-US" altLang="zh-CN" dirty="0" err="1">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Pcr</a:t>
            </a:r>
            <a:r>
              <a:rPr lang="en-US" altLang="zh-CN" dirty="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=Pcb+150 psig; </a:t>
            </a:r>
          </a:p>
          <a:p>
            <a:pPr indent="180000"/>
            <a:r>
              <a:rPr lang="en-US" altLang="zh-CN" dirty="0" err="1">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Pcb</a:t>
            </a:r>
            <a:r>
              <a:rPr lang="en-US" altLang="zh-CN" dirty="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=Pb+10 psig; </a:t>
            </a:r>
          </a:p>
          <a:p>
            <a:pPr indent="180000"/>
            <a:r>
              <a:rPr lang="en-US" altLang="zh-CN" dirty="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Pc&gt;</a:t>
            </a:r>
            <a:r>
              <a:rPr lang="en-US" altLang="zh-CN" dirty="0" err="1">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Pcr</a:t>
            </a:r>
            <a:r>
              <a:rPr lang="en-US" altLang="zh-CN" dirty="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&gt;</a:t>
            </a:r>
            <a:r>
              <a:rPr lang="en-US" altLang="zh-CN" dirty="0" err="1">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Pcb</a:t>
            </a:r>
            <a:r>
              <a:rPr lang="en-US" altLang="zh-CN" dirty="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&gt;</a:t>
            </a:r>
            <a:r>
              <a:rPr lang="en-US" altLang="zh-CN" dirty="0" err="1">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Pb</a:t>
            </a:r>
            <a:endParaRPr lang="en-US" altLang="zh-CN" dirty="0">
              <a:ln w="0"/>
              <a:solidFill>
                <a:schemeClr val="accent6">
                  <a:lumMod val="50000"/>
                </a:schemeClr>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矩形 5"/>
          <p:cNvSpPr/>
          <p:nvPr/>
        </p:nvSpPr>
        <p:spPr>
          <a:xfrm>
            <a:off x="96832" y="100316"/>
            <a:ext cx="3483130" cy="1495571"/>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a:off x="563440" y="5023452"/>
            <a:ext cx="1084286" cy="164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604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026" y="1371600"/>
            <a:ext cx="4417974" cy="36518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55" y="630964"/>
            <a:ext cx="7353300" cy="5295900"/>
          </a:xfrm>
          <a:prstGeom prst="rect">
            <a:avLst/>
          </a:prstGeom>
        </p:spPr>
      </p:pic>
      <p:sp>
        <p:nvSpPr>
          <p:cNvPr id="4" name="文本框 3"/>
          <p:cNvSpPr txBox="1"/>
          <p:nvPr/>
        </p:nvSpPr>
        <p:spPr>
          <a:xfrm>
            <a:off x="2527828" y="6082408"/>
            <a:ext cx="2924354" cy="646331"/>
          </a:xfrm>
          <a:prstGeom prst="rect">
            <a:avLst/>
          </a:prstGeom>
          <a:solidFill>
            <a:schemeClr val="bg2"/>
          </a:solidFill>
        </p:spPr>
        <p:txBody>
          <a:bodyPr wrap="square" rtlCol="0">
            <a:spAutoFit/>
          </a:bodyPr>
          <a:lstStyle/>
          <a:p>
            <a:pPr algn="ct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电液伺服阀</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7774026" y="103681"/>
            <a:ext cx="3970379" cy="1200329"/>
          </a:xfrm>
          <a:prstGeom prst="rect">
            <a:avLst/>
          </a:prstGeom>
          <a:solidFill>
            <a:schemeClr val="bg2"/>
          </a:solidFill>
        </p:spPr>
        <p:txBody>
          <a:bodyPr wrap="square" rtlCol="0">
            <a:spAutoFit/>
          </a:bodyPr>
          <a:lstStyle/>
          <a:p>
            <a:pPr indent="180000"/>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HMU</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控制六个电液伺服阀</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en-US" altLang="zh-CN"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。四</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通的</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用于控制</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FMV, VSV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VBV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。其他的伺服系统使用三通的</a:t>
            </a:r>
            <a:r>
              <a:rPr lang="en-US" altLang="zh-CN"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6961516" y="5162322"/>
            <a:ext cx="5161472" cy="1477328"/>
          </a:xfrm>
          <a:prstGeom prst="rect">
            <a:avLst/>
          </a:prstGeom>
          <a:solidFill>
            <a:schemeClr val="bg2"/>
          </a:solidFill>
        </p:spPr>
        <p:txBody>
          <a:bodyPr wrap="square" rtlCol="0">
            <a:spAutoFit/>
          </a:bodyPr>
          <a:lstStyle/>
          <a:p>
            <a:pPr indent="180000"/>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电液伺</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服阀将</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电输入信号转变为液压输出到伺服系统。伺服系统操作阀门或作动筒修正位置计划。</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通过从部件的</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LVDT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RVDT</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或</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解算器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的反馈信号控制位置。力矩马达将从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输入的电信号通过滑阀转换为可调节的液压输出。</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5435933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9670" y="1524024"/>
            <a:ext cx="1015663" cy="3809952"/>
          </a:xfrm>
          <a:prstGeom prst="rect">
            <a:avLst/>
          </a:prstGeom>
          <a:solidFill>
            <a:schemeClr val="bg2"/>
          </a:solidFill>
        </p:spPr>
        <p:txBody>
          <a:bodyPr vert="eaVert" wrap="square" rtlCol="0">
            <a:spAutoFit/>
          </a:bodyPr>
          <a:lstStyle/>
          <a:p>
            <a:pPr algn="ctr"/>
            <a:r>
              <a:rPr lang="zh-CN" altLang="en-US" sz="5400" dirty="0" smtClean="0">
                <a:solidFill>
                  <a:srgbClr val="FF0000"/>
                </a:solidFill>
                <a:latin typeface="方正超粗黑_GBK" panose="03000509000000000000" pitchFamily="65" charset="-122"/>
                <a:ea typeface="方正超粗黑_GBK" panose="03000509000000000000" pitchFamily="65" charset="-122"/>
              </a:rPr>
              <a:t>位置传感器</a:t>
            </a:r>
            <a:endParaRPr lang="zh-CN" altLang="en-US" sz="5400" dirty="0">
              <a:solidFill>
                <a:srgbClr val="FF0000"/>
              </a:solidFill>
              <a:latin typeface="方正超粗黑_GBK" panose="03000509000000000000" pitchFamily="65" charset="-122"/>
              <a:ea typeface="方正超粗黑_GBK" panose="03000509000000000000" pitchFamily="65"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880" y="796290"/>
            <a:ext cx="7254240" cy="5265420"/>
          </a:xfrm>
          <a:prstGeom prst="rect">
            <a:avLst/>
          </a:prstGeom>
        </p:spPr>
      </p:pic>
      <p:sp>
        <p:nvSpPr>
          <p:cNvPr id="15" name="文本框 14"/>
          <p:cNvSpPr txBox="1"/>
          <p:nvPr/>
        </p:nvSpPr>
        <p:spPr>
          <a:xfrm>
            <a:off x="9400134" y="680635"/>
            <a:ext cx="1900470" cy="369332"/>
          </a:xfrm>
          <a:prstGeom prst="rect">
            <a:avLst/>
          </a:prstGeom>
          <a:solidFill>
            <a:schemeClr val="bg2"/>
          </a:solidFill>
        </p:spPr>
        <p:txBody>
          <a:bodyPr wrap="square" rtlCol="0">
            <a:spAutoFit/>
          </a:bodyPr>
          <a:lstStyle/>
          <a:p>
            <a:r>
              <a:rPr lang="en-US" altLang="zh-CN" dirty="0" smtClean="0">
                <a:solidFill>
                  <a:srgbClr val="C00000"/>
                </a:solidFill>
                <a:latin typeface="方正超粗黑_GBK" panose="03000509000000000000" pitchFamily="65" charset="-122"/>
                <a:ea typeface="方正超粗黑_GBK" panose="03000509000000000000" pitchFamily="65" charset="-122"/>
              </a:rPr>
              <a:t>FMV</a:t>
            </a:r>
            <a:r>
              <a:rPr lang="zh-CN" altLang="en-US" dirty="0" smtClean="0">
                <a:solidFill>
                  <a:srgbClr val="C00000"/>
                </a:solidFill>
                <a:latin typeface="方正超粗黑_GBK" panose="03000509000000000000" pitchFamily="65" charset="-122"/>
                <a:ea typeface="方正超粗黑_GBK" panose="03000509000000000000" pitchFamily="65" charset="-122"/>
              </a:rPr>
              <a:t>使</a:t>
            </a:r>
            <a:r>
              <a:rPr lang="zh-CN" altLang="en-US" dirty="0" smtClean="0">
                <a:solidFill>
                  <a:srgbClr val="C00000"/>
                </a:solidFill>
                <a:latin typeface="方正超粗黑_GBK" panose="03000509000000000000" pitchFamily="65" charset="-122"/>
                <a:ea typeface="方正超粗黑_GBK" panose="03000509000000000000" pitchFamily="65" charset="-122"/>
              </a:rPr>
              <a:t>用解算器</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8859903" y="2156768"/>
            <a:ext cx="2812212" cy="369332"/>
          </a:xfrm>
          <a:prstGeom prst="rect">
            <a:avLst/>
          </a:prstGeom>
          <a:solidFill>
            <a:schemeClr val="bg2"/>
          </a:solidFill>
        </p:spPr>
        <p:txBody>
          <a:bodyPr wrap="square" rtlCol="0">
            <a:spAutoFit/>
          </a:bodyPr>
          <a:lstStyle/>
          <a:p>
            <a:pPr indent="180000"/>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LPTACC</a:t>
            </a:r>
            <a:r>
              <a:rPr lang="zh-CN" altLang="en-US"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阀采用</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RVDT</a:t>
            </a:r>
            <a:endPar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7359135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96006" y="0"/>
            <a:ext cx="5174901" cy="6858000"/>
          </a:xfrm>
          <a:prstGeom prst="rect">
            <a:avLst/>
          </a:prstGeom>
        </p:spPr>
      </p:pic>
      <p:sp>
        <p:nvSpPr>
          <p:cNvPr id="4" name="文本框 3"/>
          <p:cNvSpPr txBox="1"/>
          <p:nvPr/>
        </p:nvSpPr>
        <p:spPr>
          <a:xfrm>
            <a:off x="5688899" y="6009411"/>
            <a:ext cx="6185140" cy="646331"/>
          </a:xfrm>
          <a:prstGeom prst="rect">
            <a:avLst/>
          </a:prstGeom>
          <a:solidFill>
            <a:schemeClr val="bg2"/>
          </a:solidFill>
        </p:spPr>
        <p:txBody>
          <a:bodyPr wrap="square" rtlCol="0">
            <a:spAutoFit/>
          </a:bodyPr>
          <a:lstStyle/>
          <a:p>
            <a:pPr algn="ctr"/>
            <a:r>
              <a:rPr lang="en-US" altLang="zh-CN"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EHSV-FMV</a:t>
            </a:r>
            <a:r>
              <a:rPr lang="zh-CN" altLang="en-US" sz="36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四通电液伺服阀</a:t>
            </a:r>
            <a:endParaRPr lang="zh-CN" altLang="en-US" sz="36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6288437" y="193725"/>
            <a:ext cx="5745412" cy="4801314"/>
          </a:xfrm>
          <a:prstGeom prst="rect">
            <a:avLst/>
          </a:prstGeom>
          <a:solidFill>
            <a:schemeClr val="bg2"/>
          </a:solidFill>
        </p:spPr>
        <p:txBody>
          <a:bodyPr wrap="square" rtlCol="0">
            <a:spAutoFit/>
          </a:bodyPr>
          <a:lstStyle/>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燃油计量阀的一种四通的电液伺服阀，属于两级伺服阀。主要包括：力矩马达、射流式放大器、滑阀。每一个电液伺服阀都有一个力矩马达控制的两级阀。第一级阀是一个射流式放大器，第二级阀是一个滑阀</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一级阀根据</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的指令，通过力矩马达电门的输入信号驱动二级阀。射流式放大器引导高压燃油到滑阀的两</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侧。</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反馈弹簧使滑阀保持在中立位置。滑阀引导伺服燃油压力控制作动筒的位置。</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当处于中立位置时，流往滑阀两侧的燃油流量相等。</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EEC</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指令液压马达重新定位射流式放大器时，力矩马达中的电枢偏斜，改变了喷嘴的位置，伺服燃油输出变化，导致喷嘴将不同的燃油流量引到滑阀两侧。</a:t>
            </a: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反馈弹簧可以确保有滑阀运动之后，电枢、喷嘴和滑阀回到中立位置</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indent="180000"/>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电液伺服阀是电液伺服系统中的核心元件。它既是电液转换元件，又是功率放大元件。在系统中将输入的小功率电信号转换为大功率的液压能输出。</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1768416" y="6332576"/>
            <a:ext cx="552091" cy="461665"/>
          </a:xfrm>
          <a:prstGeom prst="rect">
            <a:avLst/>
          </a:prstGeom>
          <a:solidFill>
            <a:schemeClr val="bg2"/>
          </a:solidFill>
        </p:spPr>
        <p:txBody>
          <a:bodyPr wrap="square" rtlCol="0">
            <a:spAutoFit/>
          </a:bodyPr>
          <a:lstStyle/>
          <a:p>
            <a:pPr algn="ctr"/>
            <a:r>
              <a:rPr lang="zh-CN" altLang="en-US" sz="12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a:t>
            </a:r>
            <a:endParaRPr lang="en-US" altLang="zh-CN" sz="12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12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a:t>
            </a:r>
            <a:endParaRPr lang="zh-CN" altLang="en-US" sz="12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3191776" y="6332576"/>
            <a:ext cx="552091" cy="461665"/>
          </a:xfrm>
          <a:prstGeom prst="rect">
            <a:avLst/>
          </a:prstGeom>
          <a:solidFill>
            <a:schemeClr val="bg2"/>
          </a:solidFill>
        </p:spPr>
        <p:txBody>
          <a:bodyPr wrap="square" rtlCol="0">
            <a:spAutoFit/>
          </a:bodyPr>
          <a:lstStyle/>
          <a:p>
            <a:pPr algn="ctr"/>
            <a:r>
              <a:rPr lang="zh-CN" altLang="en-US" sz="12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指令</a:t>
            </a:r>
            <a:endParaRPr lang="en-US" altLang="zh-CN" sz="12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12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压力</a:t>
            </a:r>
            <a:endParaRPr lang="zh-CN" altLang="en-US" sz="12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a:off x="2881223" y="1078302"/>
            <a:ext cx="2889849" cy="1699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3925983" y="2948077"/>
            <a:ext cx="1762916" cy="1869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098213" y="801303"/>
            <a:ext cx="1043795" cy="461665"/>
          </a:xfrm>
          <a:prstGeom prst="rect">
            <a:avLst/>
          </a:prstGeom>
          <a:solidFill>
            <a:schemeClr val="bg2"/>
          </a:solidFill>
        </p:spPr>
        <p:txBody>
          <a:bodyPr wrap="square" rtlCol="0">
            <a:spAutoFit/>
          </a:bodyPr>
          <a:lstStyle/>
          <a:p>
            <a:pPr algn="ctr"/>
            <a:r>
              <a:rPr lang="zh-CN" altLang="en-US" sz="12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一级阀（射流式放大器）</a:t>
            </a:r>
            <a:endParaRPr lang="zh-CN" altLang="en-US" sz="12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5156109" y="2633133"/>
            <a:ext cx="1154635" cy="276999"/>
          </a:xfrm>
          <a:prstGeom prst="rect">
            <a:avLst/>
          </a:prstGeom>
          <a:solidFill>
            <a:schemeClr val="bg2"/>
          </a:solidFill>
        </p:spPr>
        <p:txBody>
          <a:bodyPr wrap="square" rtlCol="0">
            <a:spAutoFit/>
          </a:bodyPr>
          <a:lstStyle/>
          <a:p>
            <a:pPr algn="ctr"/>
            <a:r>
              <a:rPr lang="zh-CN" altLang="en-US" sz="12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二级阀（滑阀）</a:t>
            </a:r>
            <a:endParaRPr lang="zh-CN" altLang="en-US" sz="12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flipH="1">
            <a:off x="2481058" y="2098375"/>
            <a:ext cx="2889849" cy="1699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008006" y="1789504"/>
            <a:ext cx="880266" cy="276999"/>
          </a:xfrm>
          <a:prstGeom prst="rect">
            <a:avLst/>
          </a:prstGeom>
          <a:solidFill>
            <a:schemeClr val="bg2"/>
          </a:solidFill>
        </p:spPr>
        <p:txBody>
          <a:bodyPr wrap="square" rtlCol="0">
            <a:spAutoFit/>
          </a:bodyPr>
          <a:lstStyle/>
          <a:p>
            <a:pPr algn="ctr"/>
            <a:r>
              <a:rPr lang="zh-CN" altLang="en-US" sz="12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反馈弹簧</a:t>
            </a:r>
            <a:endParaRPr lang="zh-CN" altLang="en-US" sz="12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8903420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TotalTime>
  <Words>19160</Words>
  <Application>Microsoft Office PowerPoint</Application>
  <PresentationFormat>宽屏</PresentationFormat>
  <Paragraphs>792</Paragraphs>
  <Slides>132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132</vt:i4>
      </vt:variant>
    </vt:vector>
  </HeadingPairs>
  <TitlesOfParts>
    <vt:vector size="140" baseType="lpstr">
      <vt:lpstr>方正超粗黑_GBK</vt:lpstr>
      <vt:lpstr>华文楷体</vt:lpstr>
      <vt:lpstr>宋体</vt:lpstr>
      <vt:lpstr>Arial</vt:lpstr>
      <vt:lpstr>Calibri</vt:lpstr>
      <vt:lpstr>Calibri Light</vt:lpstr>
      <vt:lpstr>Symbol</vt:lpstr>
      <vt:lpstr>Office 主题</vt:lpstr>
      <vt:lpstr>CFM56-7B</vt:lpstr>
      <vt:lpstr>第 7 章  全权限数字式发动机控制系统</vt:lpstr>
      <vt:lpstr>FADEC系统主要功能</vt:lpstr>
      <vt:lpstr>FADEC系统部件</vt:lpstr>
      <vt:lpstr>PowerPoint 演示文稿</vt:lpstr>
      <vt:lpstr>PowerPoint 演示文稿</vt:lpstr>
      <vt:lpstr>PowerPoint 演示文稿</vt:lpstr>
      <vt:lpstr>PowerPoint 演示文稿</vt:lpstr>
      <vt:lpstr>PowerPoint 演示文稿</vt:lpstr>
      <vt:lpstr>通道选择</vt:lpstr>
      <vt:lpstr>失效安全控制 </vt:lpstr>
      <vt:lpstr>PowerPoint 演示文稿</vt:lpstr>
      <vt:lpstr>PowerPoint 演示文稿</vt:lpstr>
      <vt:lpstr>PowerPoint 演示文稿</vt:lpstr>
      <vt:lpstr>PowerPoint 演示文稿</vt:lpstr>
      <vt:lpstr>模拟信号</vt:lpstr>
      <vt:lpstr>数字信号</vt:lpstr>
      <vt:lpstr>PowerPoint 演示文稿</vt:lpstr>
      <vt:lpstr>ARINC-429</vt:lpstr>
      <vt:lpstr>PowerPoint 演示文稿</vt:lpstr>
      <vt:lpstr>PowerPoint 演示文稿</vt:lpstr>
      <vt:lpstr>PowerPoint 演示文稿</vt:lpstr>
      <vt:lpstr>PowerPoint 演示文稿</vt:lpstr>
      <vt:lpstr>PowerPoint 演示文稿</vt:lpstr>
      <vt:lpstr>PowerPoint 演示文稿</vt:lpstr>
      <vt:lpstr>双通道和单通道模式</vt:lpstr>
      <vt:lpstr>通道转换</vt:lpstr>
      <vt:lpstr>§7.2.1 EEC主要功能</vt:lpstr>
      <vt:lpstr>1. 输入信号验证和处理</vt:lpstr>
      <vt:lpstr>PowerPoint 演示文稿</vt:lpstr>
      <vt:lpstr>2. 启动，停车和点火控制</vt:lpstr>
      <vt:lpstr>3. 发动机推力管理</vt:lpstr>
      <vt:lpstr>4. 反推力控制</vt:lpstr>
      <vt:lpstr>5. 发动机核心机控制</vt:lpstr>
      <vt:lpstr>涡轮间隙控制和BITE</vt:lpstr>
      <vt:lpstr>8. 发动机指示 </vt:lpstr>
      <vt:lpstr>PowerPoint 演示文稿</vt:lpstr>
      <vt:lpstr>EEC结构</vt:lpstr>
      <vt:lpstr>PowerPoint 演示文稿</vt:lpstr>
      <vt:lpstr>PowerPoint 演示文稿</vt:lpstr>
      <vt:lpstr>PowerPoint 演示文稿</vt:lpstr>
      <vt:lpstr>PowerPoint 演示文稿</vt:lpstr>
      <vt:lpstr>PowerPoint 演示文稿</vt:lpstr>
      <vt:lpstr>PowerPoint 演示文稿</vt:lpstr>
      <vt:lpstr>空气压力信号</vt:lpstr>
      <vt:lpstr>PowerPoint 演示文稿</vt:lpstr>
      <vt:lpstr>压力信号</vt:lpstr>
      <vt:lpstr>PowerPoint 演示文稿</vt:lpstr>
      <vt:lpstr>发动机识别塞</vt:lpstr>
      <vt:lpstr>PowerPoint 演示文稿</vt:lpstr>
      <vt:lpstr>PowerPoint 演示文稿</vt:lpstr>
      <vt:lpstr>PowerPoint 演示文稿</vt:lpstr>
      <vt:lpstr>1. 认证推力等级</vt:lpstr>
      <vt:lpstr>CFM56-7B发动机推力等级（6个级别）</vt:lpstr>
      <vt:lpstr>2. Bump（选项）</vt:lpstr>
      <vt:lpstr>识别塞类型和燃烧室构型</vt:lpstr>
      <vt:lpstr>N１配平水平和PMUX</vt:lpstr>
      <vt:lpstr>PowerPoint 演示文稿</vt:lpstr>
      <vt:lpstr>PowerPoint 演示文稿</vt:lpstr>
      <vt:lpstr>PowerPoint 演示文稿</vt:lpstr>
      <vt:lpstr>PowerPoint 演示文稿</vt:lpstr>
      <vt:lpstr>EEC内部电门-</vt:lpstr>
      <vt:lpstr>EEC供电</vt:lpstr>
      <vt:lpstr>EEC供电</vt:lpstr>
      <vt:lpstr>EEC供电</vt:lpstr>
      <vt:lpstr>发动机传感器</vt:lpstr>
      <vt:lpstr>3. 压力传感器</vt:lpstr>
      <vt:lpstr>4. 振动传感器</vt:lpstr>
      <vt:lpstr>PowerPoint 演示文稿</vt:lpstr>
      <vt:lpstr>PowerPoint 演示文稿</vt:lpstr>
      <vt:lpstr>PowerPoint 演示文稿</vt:lpstr>
      <vt:lpstr>PowerPoint 演示文稿</vt:lpstr>
      <vt:lpstr>PowerPoint 演示文稿</vt:lpstr>
      <vt:lpstr>§7.5.2 温度传感器-热电阻（RTD）型</vt:lpstr>
      <vt:lpstr>PowerPoint 演示文稿</vt:lpstr>
      <vt:lpstr>T12传感器-热电阻型</vt:lpstr>
      <vt:lpstr>T12传感器-热电阻型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地面慢车转速要求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N1指令转速</vt:lpstr>
      <vt:lpstr>发动机推力</vt:lpstr>
      <vt:lpstr>PowerPoint 演示文稿</vt:lpstr>
      <vt:lpstr>PowerPoint 演示文稿</vt:lpstr>
      <vt:lpstr>PowerPoint 演示文稿</vt:lpstr>
      <vt:lpstr>PowerPoint 演示文稿</vt:lpstr>
      <vt:lpstr>§7.11 推力控制模式</vt:lpstr>
      <vt:lpstr>推力控制模式-正常模式</vt:lpstr>
      <vt:lpstr>推力控制模式-正常模式</vt:lpstr>
      <vt:lpstr>推力控制模式-备用模式</vt:lpstr>
      <vt:lpstr>推力控制模式-硬备用模式</vt:lpstr>
      <vt:lpstr>PowerPoint 演示文稿</vt:lpstr>
    </vt:vector>
  </TitlesOfParts>
  <Company>XiTongPan.Com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469</cp:revision>
  <dcterms:created xsi:type="dcterms:W3CDTF">2018-09-08T22:34:02Z</dcterms:created>
  <dcterms:modified xsi:type="dcterms:W3CDTF">2018-10-14T10:29:00Z</dcterms:modified>
</cp:coreProperties>
</file>